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3">
  <p:sldMasterIdLst>
    <p:sldMasterId id="2147483672" r:id="rId1"/>
  </p:sldMasterIdLst>
  <p:notesMasterIdLst>
    <p:notesMasterId r:id="rId30"/>
  </p:notesMasterIdLst>
  <p:handoutMasterIdLst>
    <p:handoutMasterId r:id="rId31"/>
  </p:handoutMasterIdLst>
  <p:sldIdLst>
    <p:sldId id="448" r:id="rId2"/>
    <p:sldId id="449" r:id="rId3"/>
    <p:sldId id="417" r:id="rId4"/>
    <p:sldId id="450" r:id="rId5"/>
    <p:sldId id="451" r:id="rId6"/>
    <p:sldId id="452" r:id="rId7"/>
    <p:sldId id="455" r:id="rId8"/>
    <p:sldId id="453" r:id="rId9"/>
    <p:sldId id="456" r:id="rId10"/>
    <p:sldId id="454" r:id="rId11"/>
    <p:sldId id="457" r:id="rId12"/>
    <p:sldId id="476" r:id="rId13"/>
    <p:sldId id="458" r:id="rId14"/>
    <p:sldId id="461" r:id="rId15"/>
    <p:sldId id="459" r:id="rId16"/>
    <p:sldId id="460" r:id="rId17"/>
    <p:sldId id="463" r:id="rId18"/>
    <p:sldId id="464" r:id="rId19"/>
    <p:sldId id="462" r:id="rId20"/>
    <p:sldId id="465" r:id="rId21"/>
    <p:sldId id="466" r:id="rId22"/>
    <p:sldId id="468" r:id="rId23"/>
    <p:sldId id="469" r:id="rId24"/>
    <p:sldId id="470" r:id="rId25"/>
    <p:sldId id="472" r:id="rId26"/>
    <p:sldId id="473" r:id="rId27"/>
    <p:sldId id="474" r:id="rId28"/>
    <p:sldId id="475" r:id="rId29"/>
  </p:sldIdLst>
  <p:sldSz cx="12192000" cy="6858000"/>
  <p:notesSz cx="7053263"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000000"/>
    <a:srgbClr val="080808"/>
    <a:srgbClr val="DA26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3"/>
  </p:normalViewPr>
  <p:slideViewPr>
    <p:cSldViewPr snapToGrid="0" snapToObjects="1">
      <p:cViewPr varScale="1">
        <p:scale>
          <a:sx n="68" d="100"/>
          <a:sy n="68" d="100"/>
        </p:scale>
        <p:origin x="792" y="54"/>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456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5455"/>
          </a:xfrm>
          <a:prstGeom prst="rect">
            <a:avLst/>
          </a:prstGeom>
        </p:spPr>
        <p:txBody>
          <a:bodyPr vert="horz" lIns="93497" tIns="46749" rIns="93497" bIns="46749" rtlCol="0"/>
          <a:lstStyle>
            <a:lvl1pPr algn="l">
              <a:defRPr sz="1200"/>
            </a:lvl1pPr>
          </a:lstStyle>
          <a:p>
            <a:endParaRPr lang="en-US"/>
          </a:p>
        </p:txBody>
      </p:sp>
      <p:sp>
        <p:nvSpPr>
          <p:cNvPr id="3" name="Date Placeholder 2"/>
          <p:cNvSpPr>
            <a:spLocks noGrp="1"/>
          </p:cNvSpPr>
          <p:nvPr>
            <p:ph type="dt" sz="quarter" idx="1"/>
          </p:nvPr>
        </p:nvSpPr>
        <p:spPr>
          <a:xfrm>
            <a:off x="3995217" y="0"/>
            <a:ext cx="3056414" cy="465455"/>
          </a:xfrm>
          <a:prstGeom prst="rect">
            <a:avLst/>
          </a:prstGeom>
        </p:spPr>
        <p:txBody>
          <a:bodyPr vert="horz" lIns="93497" tIns="46749" rIns="93497" bIns="46749" rtlCol="0"/>
          <a:lstStyle>
            <a:lvl1pPr algn="r">
              <a:defRPr sz="1200"/>
            </a:lvl1pPr>
          </a:lstStyle>
          <a:p>
            <a:fld id="{2B92EF69-4580-D948-9358-37D6C6E355D3}" type="datetimeFigureOut">
              <a:rPr lang="en-US" smtClean="0"/>
              <a:pPr/>
              <a:t>10/12/2017</a:t>
            </a:fld>
            <a:endParaRPr lang="en-US"/>
          </a:p>
        </p:txBody>
      </p:sp>
      <p:sp>
        <p:nvSpPr>
          <p:cNvPr id="4" name="Footer Placeholder 3"/>
          <p:cNvSpPr>
            <a:spLocks noGrp="1"/>
          </p:cNvSpPr>
          <p:nvPr>
            <p:ph type="ftr" sz="quarter" idx="2"/>
          </p:nvPr>
        </p:nvSpPr>
        <p:spPr>
          <a:xfrm>
            <a:off x="0" y="8842029"/>
            <a:ext cx="3056414" cy="465455"/>
          </a:xfrm>
          <a:prstGeom prst="rect">
            <a:avLst/>
          </a:prstGeom>
        </p:spPr>
        <p:txBody>
          <a:bodyPr vert="horz" lIns="93497" tIns="46749" rIns="93497" bIns="46749" rtlCol="0" anchor="b"/>
          <a:lstStyle>
            <a:lvl1pPr algn="l">
              <a:defRPr sz="1200"/>
            </a:lvl1pPr>
          </a:lstStyle>
          <a:p>
            <a:endParaRPr lang="en-US"/>
          </a:p>
        </p:txBody>
      </p:sp>
      <p:sp>
        <p:nvSpPr>
          <p:cNvPr id="5" name="Slide Number Placeholder 4"/>
          <p:cNvSpPr>
            <a:spLocks noGrp="1"/>
          </p:cNvSpPr>
          <p:nvPr>
            <p:ph type="sldNum" sz="quarter" idx="3"/>
          </p:nvPr>
        </p:nvSpPr>
        <p:spPr>
          <a:xfrm>
            <a:off x="3995217" y="8842029"/>
            <a:ext cx="3056414" cy="465455"/>
          </a:xfrm>
          <a:prstGeom prst="rect">
            <a:avLst/>
          </a:prstGeom>
        </p:spPr>
        <p:txBody>
          <a:bodyPr vert="horz" lIns="93497" tIns="46749" rIns="93497" bIns="46749" rtlCol="0" anchor="b"/>
          <a:lstStyle>
            <a:lvl1pPr algn="r">
              <a:defRPr sz="1200"/>
            </a:lvl1pPr>
          </a:lstStyle>
          <a:p>
            <a:fld id="{AF3EC278-5BB2-7E49-BE38-1FF54E21785F}" type="slidenum">
              <a:rPr lang="en-US" smtClean="0"/>
              <a:pPr/>
              <a:t>‹#›</a:t>
            </a:fld>
            <a:endParaRPr lang="en-US"/>
          </a:p>
        </p:txBody>
      </p:sp>
    </p:spTree>
    <p:extLst>
      <p:ext uri="{BB962C8B-B14F-4D97-AF65-F5344CB8AC3E}">
        <p14:creationId xmlns:p14="http://schemas.microsoft.com/office/powerpoint/2010/main" val="17488381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5455"/>
          </a:xfrm>
          <a:prstGeom prst="rect">
            <a:avLst/>
          </a:prstGeom>
        </p:spPr>
        <p:txBody>
          <a:bodyPr vert="horz" lIns="93497" tIns="46749" rIns="93497" bIns="46749" rtlCol="0"/>
          <a:lstStyle>
            <a:lvl1pPr algn="l">
              <a:defRPr sz="1200"/>
            </a:lvl1pPr>
          </a:lstStyle>
          <a:p>
            <a:endParaRPr lang="en-US"/>
          </a:p>
        </p:txBody>
      </p:sp>
      <p:sp>
        <p:nvSpPr>
          <p:cNvPr id="3" name="Date Placeholder 2"/>
          <p:cNvSpPr>
            <a:spLocks noGrp="1"/>
          </p:cNvSpPr>
          <p:nvPr>
            <p:ph type="dt" idx="1"/>
          </p:nvPr>
        </p:nvSpPr>
        <p:spPr>
          <a:xfrm>
            <a:off x="3995217" y="0"/>
            <a:ext cx="3056414" cy="465455"/>
          </a:xfrm>
          <a:prstGeom prst="rect">
            <a:avLst/>
          </a:prstGeom>
        </p:spPr>
        <p:txBody>
          <a:bodyPr vert="horz" lIns="93497" tIns="46749" rIns="93497" bIns="46749" rtlCol="0"/>
          <a:lstStyle>
            <a:lvl1pPr algn="r">
              <a:defRPr sz="1200"/>
            </a:lvl1pPr>
          </a:lstStyle>
          <a:p>
            <a:fld id="{A2AF659B-3BFD-7C4F-8593-16CDDE7417A4}" type="datetimeFigureOut">
              <a:rPr lang="en-US" smtClean="0"/>
              <a:pPr/>
              <a:t>10/12/2017</a:t>
            </a:fld>
            <a:endParaRPr lang="en-US"/>
          </a:p>
        </p:txBody>
      </p:sp>
      <p:sp>
        <p:nvSpPr>
          <p:cNvPr id="4" name="Slide Image Placeholder 3"/>
          <p:cNvSpPr>
            <a:spLocks noGrp="1" noRot="1" noChangeAspect="1"/>
          </p:cNvSpPr>
          <p:nvPr>
            <p:ph type="sldImg" idx="2"/>
          </p:nvPr>
        </p:nvSpPr>
        <p:spPr>
          <a:xfrm>
            <a:off x="425450" y="698500"/>
            <a:ext cx="6203950" cy="3490913"/>
          </a:xfrm>
          <a:prstGeom prst="rect">
            <a:avLst/>
          </a:prstGeom>
          <a:noFill/>
          <a:ln w="12700">
            <a:solidFill>
              <a:prstClr val="black"/>
            </a:solidFill>
          </a:ln>
        </p:spPr>
        <p:txBody>
          <a:bodyPr vert="horz" lIns="93497" tIns="46749" rIns="93497" bIns="46749" rtlCol="0" anchor="ctr"/>
          <a:lstStyle/>
          <a:p>
            <a:endParaRPr lang="en-US"/>
          </a:p>
        </p:txBody>
      </p:sp>
      <p:sp>
        <p:nvSpPr>
          <p:cNvPr id="5" name="Notes Placeholder 4"/>
          <p:cNvSpPr>
            <a:spLocks noGrp="1"/>
          </p:cNvSpPr>
          <p:nvPr>
            <p:ph type="body" sz="quarter" idx="3"/>
          </p:nvPr>
        </p:nvSpPr>
        <p:spPr>
          <a:xfrm>
            <a:off x="705327" y="4421823"/>
            <a:ext cx="5642610" cy="4189095"/>
          </a:xfrm>
          <a:prstGeom prst="rect">
            <a:avLst/>
          </a:prstGeom>
        </p:spPr>
        <p:txBody>
          <a:bodyPr vert="horz" lIns="93497" tIns="46749" rIns="93497" bIns="46749"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842029"/>
            <a:ext cx="3056414" cy="465455"/>
          </a:xfrm>
          <a:prstGeom prst="rect">
            <a:avLst/>
          </a:prstGeom>
        </p:spPr>
        <p:txBody>
          <a:bodyPr vert="horz" lIns="93497" tIns="46749" rIns="93497" bIns="46749" rtlCol="0" anchor="b"/>
          <a:lstStyle>
            <a:lvl1pPr algn="l">
              <a:defRPr sz="1200"/>
            </a:lvl1pPr>
          </a:lstStyle>
          <a:p>
            <a:endParaRPr lang="en-US"/>
          </a:p>
        </p:txBody>
      </p:sp>
      <p:sp>
        <p:nvSpPr>
          <p:cNvPr id="7" name="Slide Number Placeholder 6"/>
          <p:cNvSpPr>
            <a:spLocks noGrp="1"/>
          </p:cNvSpPr>
          <p:nvPr>
            <p:ph type="sldNum" sz="quarter" idx="5"/>
          </p:nvPr>
        </p:nvSpPr>
        <p:spPr>
          <a:xfrm>
            <a:off x="3995217" y="8842029"/>
            <a:ext cx="3056414" cy="465455"/>
          </a:xfrm>
          <a:prstGeom prst="rect">
            <a:avLst/>
          </a:prstGeom>
        </p:spPr>
        <p:txBody>
          <a:bodyPr vert="horz" lIns="93497" tIns="46749" rIns="93497" bIns="46749" rtlCol="0" anchor="b"/>
          <a:lstStyle>
            <a:lvl1pPr algn="r">
              <a:defRPr sz="1200"/>
            </a:lvl1pPr>
          </a:lstStyle>
          <a:p>
            <a:fld id="{47082A43-FD40-714E-BD60-4E5210E14341}" type="slidenum">
              <a:rPr lang="en-US" smtClean="0"/>
              <a:pPr/>
              <a:t>‹#›</a:t>
            </a:fld>
            <a:endParaRPr lang="en-US"/>
          </a:p>
        </p:txBody>
      </p:sp>
    </p:spTree>
    <p:extLst>
      <p:ext uri="{BB962C8B-B14F-4D97-AF65-F5344CB8AC3E}">
        <p14:creationId xmlns:p14="http://schemas.microsoft.com/office/powerpoint/2010/main" val="14117768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a:t>
            </a:fld>
            <a:endParaRPr lang="en-US"/>
          </a:p>
        </p:txBody>
      </p:sp>
    </p:spTree>
    <p:extLst>
      <p:ext uri="{BB962C8B-B14F-4D97-AF65-F5344CB8AC3E}">
        <p14:creationId xmlns:p14="http://schemas.microsoft.com/office/powerpoint/2010/main" val="252173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11</a:t>
            </a:fld>
            <a:endParaRPr lang="en-US"/>
          </a:p>
        </p:txBody>
      </p:sp>
    </p:spTree>
    <p:extLst>
      <p:ext uri="{BB962C8B-B14F-4D97-AF65-F5344CB8AC3E}">
        <p14:creationId xmlns:p14="http://schemas.microsoft.com/office/powerpoint/2010/main" val="540032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12</a:t>
            </a:fld>
            <a:endParaRPr lang="en-US"/>
          </a:p>
        </p:txBody>
      </p:sp>
    </p:spTree>
    <p:extLst>
      <p:ext uri="{BB962C8B-B14F-4D97-AF65-F5344CB8AC3E}">
        <p14:creationId xmlns:p14="http://schemas.microsoft.com/office/powerpoint/2010/main" val="3356022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13</a:t>
            </a:fld>
            <a:endParaRPr lang="en-US"/>
          </a:p>
        </p:txBody>
      </p:sp>
    </p:spTree>
    <p:extLst>
      <p:ext uri="{BB962C8B-B14F-4D97-AF65-F5344CB8AC3E}">
        <p14:creationId xmlns:p14="http://schemas.microsoft.com/office/powerpoint/2010/main" val="1803316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14</a:t>
            </a:fld>
            <a:endParaRPr lang="en-US"/>
          </a:p>
        </p:txBody>
      </p:sp>
    </p:spTree>
    <p:extLst>
      <p:ext uri="{BB962C8B-B14F-4D97-AF65-F5344CB8AC3E}">
        <p14:creationId xmlns:p14="http://schemas.microsoft.com/office/powerpoint/2010/main" val="1862710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15</a:t>
            </a:fld>
            <a:endParaRPr lang="en-US"/>
          </a:p>
        </p:txBody>
      </p:sp>
    </p:spTree>
    <p:extLst>
      <p:ext uri="{BB962C8B-B14F-4D97-AF65-F5344CB8AC3E}">
        <p14:creationId xmlns:p14="http://schemas.microsoft.com/office/powerpoint/2010/main" val="2886251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16</a:t>
            </a:fld>
            <a:endParaRPr lang="en-US"/>
          </a:p>
        </p:txBody>
      </p:sp>
    </p:spTree>
    <p:extLst>
      <p:ext uri="{BB962C8B-B14F-4D97-AF65-F5344CB8AC3E}">
        <p14:creationId xmlns:p14="http://schemas.microsoft.com/office/powerpoint/2010/main" val="2990009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17</a:t>
            </a:fld>
            <a:endParaRPr lang="en-US"/>
          </a:p>
        </p:txBody>
      </p:sp>
    </p:spTree>
    <p:extLst>
      <p:ext uri="{BB962C8B-B14F-4D97-AF65-F5344CB8AC3E}">
        <p14:creationId xmlns:p14="http://schemas.microsoft.com/office/powerpoint/2010/main" val="3770326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18</a:t>
            </a:fld>
            <a:endParaRPr lang="en-US"/>
          </a:p>
        </p:txBody>
      </p:sp>
    </p:spTree>
    <p:extLst>
      <p:ext uri="{BB962C8B-B14F-4D97-AF65-F5344CB8AC3E}">
        <p14:creationId xmlns:p14="http://schemas.microsoft.com/office/powerpoint/2010/main" val="3630753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19</a:t>
            </a:fld>
            <a:endParaRPr lang="en-US"/>
          </a:p>
        </p:txBody>
      </p:sp>
    </p:spTree>
    <p:extLst>
      <p:ext uri="{BB962C8B-B14F-4D97-AF65-F5344CB8AC3E}">
        <p14:creationId xmlns:p14="http://schemas.microsoft.com/office/powerpoint/2010/main" val="1227191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20</a:t>
            </a:fld>
            <a:endParaRPr lang="en-US"/>
          </a:p>
        </p:txBody>
      </p:sp>
    </p:spTree>
    <p:extLst>
      <p:ext uri="{BB962C8B-B14F-4D97-AF65-F5344CB8AC3E}">
        <p14:creationId xmlns:p14="http://schemas.microsoft.com/office/powerpoint/2010/main" val="4029690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3</a:t>
            </a:fld>
            <a:endParaRPr lang="en-US"/>
          </a:p>
        </p:txBody>
      </p:sp>
    </p:spTree>
    <p:extLst>
      <p:ext uri="{BB962C8B-B14F-4D97-AF65-F5344CB8AC3E}">
        <p14:creationId xmlns:p14="http://schemas.microsoft.com/office/powerpoint/2010/main" val="653222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21</a:t>
            </a:fld>
            <a:endParaRPr lang="en-US"/>
          </a:p>
        </p:txBody>
      </p:sp>
    </p:spTree>
    <p:extLst>
      <p:ext uri="{BB962C8B-B14F-4D97-AF65-F5344CB8AC3E}">
        <p14:creationId xmlns:p14="http://schemas.microsoft.com/office/powerpoint/2010/main" val="3776502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22</a:t>
            </a:fld>
            <a:endParaRPr lang="en-US"/>
          </a:p>
        </p:txBody>
      </p:sp>
    </p:spTree>
    <p:extLst>
      <p:ext uri="{BB962C8B-B14F-4D97-AF65-F5344CB8AC3E}">
        <p14:creationId xmlns:p14="http://schemas.microsoft.com/office/powerpoint/2010/main" val="1513681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23</a:t>
            </a:fld>
            <a:endParaRPr lang="en-US"/>
          </a:p>
        </p:txBody>
      </p:sp>
    </p:spTree>
    <p:extLst>
      <p:ext uri="{BB962C8B-B14F-4D97-AF65-F5344CB8AC3E}">
        <p14:creationId xmlns:p14="http://schemas.microsoft.com/office/powerpoint/2010/main" val="3933988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24</a:t>
            </a:fld>
            <a:endParaRPr lang="en-US"/>
          </a:p>
        </p:txBody>
      </p:sp>
    </p:spTree>
    <p:extLst>
      <p:ext uri="{BB962C8B-B14F-4D97-AF65-F5344CB8AC3E}">
        <p14:creationId xmlns:p14="http://schemas.microsoft.com/office/powerpoint/2010/main" val="2265555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25</a:t>
            </a:fld>
            <a:endParaRPr lang="en-US"/>
          </a:p>
        </p:txBody>
      </p:sp>
    </p:spTree>
    <p:extLst>
      <p:ext uri="{BB962C8B-B14F-4D97-AF65-F5344CB8AC3E}">
        <p14:creationId xmlns:p14="http://schemas.microsoft.com/office/powerpoint/2010/main" val="1530941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26</a:t>
            </a:fld>
            <a:endParaRPr lang="en-US"/>
          </a:p>
        </p:txBody>
      </p:sp>
    </p:spTree>
    <p:extLst>
      <p:ext uri="{BB962C8B-B14F-4D97-AF65-F5344CB8AC3E}">
        <p14:creationId xmlns:p14="http://schemas.microsoft.com/office/powerpoint/2010/main" val="1617492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27</a:t>
            </a:fld>
            <a:endParaRPr lang="en-US"/>
          </a:p>
        </p:txBody>
      </p:sp>
    </p:spTree>
    <p:extLst>
      <p:ext uri="{BB962C8B-B14F-4D97-AF65-F5344CB8AC3E}">
        <p14:creationId xmlns:p14="http://schemas.microsoft.com/office/powerpoint/2010/main" val="2342254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28</a:t>
            </a:fld>
            <a:endParaRPr lang="en-US"/>
          </a:p>
        </p:txBody>
      </p:sp>
    </p:spTree>
    <p:extLst>
      <p:ext uri="{BB962C8B-B14F-4D97-AF65-F5344CB8AC3E}">
        <p14:creationId xmlns:p14="http://schemas.microsoft.com/office/powerpoint/2010/main" val="315704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4</a:t>
            </a:fld>
            <a:endParaRPr lang="en-US"/>
          </a:p>
        </p:txBody>
      </p:sp>
    </p:spTree>
    <p:extLst>
      <p:ext uri="{BB962C8B-B14F-4D97-AF65-F5344CB8AC3E}">
        <p14:creationId xmlns:p14="http://schemas.microsoft.com/office/powerpoint/2010/main" val="3675605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5</a:t>
            </a:fld>
            <a:endParaRPr lang="en-US"/>
          </a:p>
        </p:txBody>
      </p:sp>
    </p:spTree>
    <p:extLst>
      <p:ext uri="{BB962C8B-B14F-4D97-AF65-F5344CB8AC3E}">
        <p14:creationId xmlns:p14="http://schemas.microsoft.com/office/powerpoint/2010/main" val="4259164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6</a:t>
            </a:fld>
            <a:endParaRPr lang="en-US"/>
          </a:p>
        </p:txBody>
      </p:sp>
    </p:spTree>
    <p:extLst>
      <p:ext uri="{BB962C8B-B14F-4D97-AF65-F5344CB8AC3E}">
        <p14:creationId xmlns:p14="http://schemas.microsoft.com/office/powerpoint/2010/main" val="2650078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7</a:t>
            </a:fld>
            <a:endParaRPr lang="en-US"/>
          </a:p>
        </p:txBody>
      </p:sp>
    </p:spTree>
    <p:extLst>
      <p:ext uri="{BB962C8B-B14F-4D97-AF65-F5344CB8AC3E}">
        <p14:creationId xmlns:p14="http://schemas.microsoft.com/office/powerpoint/2010/main" val="2602773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8</a:t>
            </a:fld>
            <a:endParaRPr lang="en-US"/>
          </a:p>
        </p:txBody>
      </p:sp>
    </p:spTree>
    <p:extLst>
      <p:ext uri="{BB962C8B-B14F-4D97-AF65-F5344CB8AC3E}">
        <p14:creationId xmlns:p14="http://schemas.microsoft.com/office/powerpoint/2010/main" val="2231181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9</a:t>
            </a:fld>
            <a:endParaRPr lang="en-US"/>
          </a:p>
        </p:txBody>
      </p:sp>
    </p:spTree>
    <p:extLst>
      <p:ext uri="{BB962C8B-B14F-4D97-AF65-F5344CB8AC3E}">
        <p14:creationId xmlns:p14="http://schemas.microsoft.com/office/powerpoint/2010/main" val="4067621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10</a:t>
            </a:fld>
            <a:endParaRPr lang="en-US"/>
          </a:p>
        </p:txBody>
      </p:sp>
    </p:spTree>
    <p:extLst>
      <p:ext uri="{BB962C8B-B14F-4D97-AF65-F5344CB8AC3E}">
        <p14:creationId xmlns:p14="http://schemas.microsoft.com/office/powerpoint/2010/main" val="4103872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2"/>
            <a:ext cx="8825659" cy="3329581"/>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9" cy="861420"/>
          </a:xfrm>
        </p:spPr>
        <p:txBody>
          <a:bodyPr anchor="t"/>
          <a:lstStyle>
            <a:lvl1pPr marL="0" indent="0" algn="l">
              <a:buNone/>
              <a:defRPr cap="all">
                <a:solidFill>
                  <a:schemeClr val="accent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fld id="{797D52D3-1B6E-8F4B-8B7F-77170D7F0928}" type="datetime1">
              <a:rPr lang="en-US" smtClean="0"/>
              <a:pPr/>
              <a:t>10/12/2017</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3178208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7" y="4800587"/>
            <a:ext cx="8825657" cy="566738"/>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9"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rot="5400000">
            <a:off x="10155641" y="1790701"/>
            <a:ext cx="990599" cy="304799"/>
          </a:xfrm>
          <a:prstGeom prst="rect">
            <a:avLst/>
          </a:prstGeom>
        </p:spPr>
        <p:txBody>
          <a:bodyPr/>
          <a:lstStyle/>
          <a:p>
            <a:fld id="{7F6EF6B6-DB9C-2F42-9BE8-A2BBD82B47FD}" type="datetime1">
              <a:rPr lang="en-US" smtClean="0"/>
              <a:pPr/>
              <a:t>10/12/2017</a:t>
            </a:fld>
            <a:endParaRPr lang="en-US"/>
          </a:p>
        </p:txBody>
      </p:sp>
      <p:sp>
        <p:nvSpPr>
          <p:cNvPr id="6" name="Footer Placeholder 5"/>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7" name="Slide Number Placeholder 6"/>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287026814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5" y="1447800"/>
            <a:ext cx="8825659" cy="19812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1154955" y="3657600"/>
            <a:ext cx="8825659" cy="23622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fld id="{7F6EF6B6-DB9C-2F42-9BE8-A2BBD82B47FD}" type="datetime1">
              <a:rPr lang="en-US" smtClean="0"/>
              <a:pPr/>
              <a:t>10/12/2017</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2798333404"/>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3600"/>
            </a:lvl1pPr>
          </a:lstStyle>
          <a:p>
            <a:r>
              <a:rPr lang="en-US"/>
              <a:t>Click to edit Master title style</a:t>
            </a:r>
            <a:endParaRPr lang="en-US" dirty="0"/>
          </a:p>
        </p:txBody>
      </p:sp>
      <p:sp>
        <p:nvSpPr>
          <p:cNvPr id="14" name="Text Placeholder 3"/>
          <p:cNvSpPr>
            <a:spLocks noGrp="1"/>
          </p:cNvSpPr>
          <p:nvPr>
            <p:ph type="body" sz="half" idx="13"/>
          </p:nvPr>
        </p:nvSpPr>
        <p:spPr>
          <a:xfrm>
            <a:off x="1930401" y="3771174"/>
            <a:ext cx="7279649" cy="342174"/>
          </a:xfrm>
        </p:spPr>
        <p:txBody>
          <a:bodyPr anchor="t">
            <a:normAutofit/>
          </a:bodyPr>
          <a:lstStyle>
            <a:lvl1pPr marL="0" indent="0">
              <a:buNone/>
              <a:defRPr lang="en-US" sz="1050" b="0" i="0" kern="1200" cap="small" dirty="0">
                <a:solidFill>
                  <a:schemeClr val="accent1"/>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1154955" y="4350657"/>
            <a:ext cx="8825659" cy="16764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fld id="{7F6EF6B6-DB9C-2F42-9BE8-A2BBD82B47FD}" type="datetime1">
              <a:rPr lang="en-US" smtClean="0"/>
              <a:pPr/>
              <a:t>10/12/2017</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
        <p:nvSpPr>
          <p:cNvPr id="9" name="TextBox 8"/>
          <p:cNvSpPr txBox="1"/>
          <p:nvPr/>
        </p:nvSpPr>
        <p:spPr>
          <a:xfrm>
            <a:off x="898295" y="971255"/>
            <a:ext cx="801912" cy="1500411"/>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9150" dirty="0"/>
              <a:t>“</a:t>
            </a:r>
          </a:p>
        </p:txBody>
      </p:sp>
      <p:sp>
        <p:nvSpPr>
          <p:cNvPr id="13" name="TextBox 12"/>
          <p:cNvSpPr txBox="1"/>
          <p:nvPr/>
        </p:nvSpPr>
        <p:spPr>
          <a:xfrm>
            <a:off x="9330491" y="2613789"/>
            <a:ext cx="801912" cy="1500411"/>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680029537"/>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5" y="3124201"/>
            <a:ext cx="8825660" cy="165318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9" cy="860400"/>
          </a:xfrm>
        </p:spPr>
        <p:txBody>
          <a:bodyPr anchor="t"/>
          <a:lstStyle>
            <a:lvl1pPr marL="0" indent="0" algn="l">
              <a:buNone/>
              <a:defRPr sz="1500" cap="none">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fld id="{7F6EF6B6-DB9C-2F42-9BE8-A2BBD82B47FD}" type="datetime1">
              <a:rPr lang="en-US" smtClean="0"/>
              <a:pPr/>
              <a:t>10/12/2017</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3714782971"/>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7"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1"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883661" y="1981200"/>
            <a:ext cx="2936241"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3873105" y="2667000"/>
            <a:ext cx="2946795"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7124701" y="1981200"/>
            <a:ext cx="2932113"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7124701" y="2667000"/>
            <a:ext cx="2932113"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726143"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a:xfrm rot="5400000">
            <a:off x="10155641" y="1790701"/>
            <a:ext cx="990599" cy="304799"/>
          </a:xfrm>
          <a:prstGeom prst="rect">
            <a:avLst/>
          </a:prstGeom>
        </p:spPr>
        <p:txBody>
          <a:bodyPr/>
          <a:lstStyle/>
          <a:p>
            <a:fld id="{7F6EF6B6-DB9C-2F42-9BE8-A2BBD82B47FD}" type="datetime1">
              <a:rPr lang="en-US" smtClean="0"/>
              <a:pPr/>
              <a:t>10/12/2017</a:t>
            </a:fld>
            <a:endParaRPr lang="en-US"/>
          </a:p>
        </p:txBody>
      </p:sp>
      <p:sp>
        <p:nvSpPr>
          <p:cNvPr id="4" name="Footer Placeholder 4"/>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2280650111"/>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1"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1"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652463" y="4827213"/>
            <a:ext cx="2940051"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889376" y="4250949"/>
            <a:ext cx="2930525"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3889375"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888022" y="4827212"/>
            <a:ext cx="2934407"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7124701" y="4250949"/>
            <a:ext cx="2932113"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7124701"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7124576" y="4827210"/>
            <a:ext cx="2935997"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726143"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a:xfrm rot="5400000">
            <a:off x="10155641" y="1790701"/>
            <a:ext cx="990599" cy="304799"/>
          </a:xfrm>
          <a:prstGeom prst="rect">
            <a:avLst/>
          </a:prstGeom>
        </p:spPr>
        <p:txBody>
          <a:bodyPr/>
          <a:lstStyle/>
          <a:p>
            <a:fld id="{7F6EF6B6-DB9C-2F42-9BE8-A2BBD82B47FD}" type="datetime1">
              <a:rPr lang="en-US" smtClean="0"/>
              <a:pPr/>
              <a:t>10/12/2017</a:t>
            </a:fld>
            <a:endParaRPr lang="en-US"/>
          </a:p>
        </p:txBody>
      </p:sp>
      <p:sp>
        <p:nvSpPr>
          <p:cNvPr id="4" name="Footer Placeholder 4"/>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1164854942"/>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fld id="{5DE3AE67-DC4E-D847-B357-619357F4C6DC}" type="datetime1">
              <a:rPr lang="en-US" smtClean="0"/>
              <a:pPr/>
              <a:t>10/12/2017</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257582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3" y="430215"/>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4"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fld id="{0FBFE89C-50B1-2048-9505-7824B8639D8D}" type="datetime1">
              <a:rPr lang="en-US" smtClean="0"/>
              <a:pPr/>
              <a:t>10/12/2017</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591831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 typeface="Arial" panose="020B0604020202020204" pitchFamily="34" charset="0"/>
              <a:buNone/>
              <a:defRPr sz="2400"/>
            </a:lvl1pPr>
          </a:lstStyle>
          <a:p>
            <a:r>
              <a:rPr lang="en-US"/>
              <a:t>Click to edit Master title style</a:t>
            </a:r>
            <a:endParaRPr lang="en-US" dirty="0"/>
          </a:p>
        </p:txBody>
      </p:sp>
      <p:sp>
        <p:nvSpPr>
          <p:cNvPr id="3" name="Content Placeholder 2"/>
          <p:cNvSpPr>
            <a:spLocks noGrp="1"/>
          </p:cNvSpPr>
          <p:nvPr>
            <p:ph idx="1"/>
          </p:nvPr>
        </p:nvSpPr>
        <p:spPr>
          <a:xfrm>
            <a:off x="1103313" y="2052920"/>
            <a:ext cx="9686608" cy="4195481"/>
          </a:xfrm>
        </p:spPr>
        <p:txBody>
          <a:bodyPr>
            <a:normAutofit/>
          </a:bodyPr>
          <a:lstStyle>
            <a:lvl1pPr>
              <a:defRPr sz="1650"/>
            </a:lvl1pPr>
            <a:lvl2pPr>
              <a:defRPr sz="1650"/>
            </a:lvl2pPr>
            <a:lvl3pPr>
              <a:defRPr sz="1650"/>
            </a:lvl3pPr>
            <a:lvl4pPr>
              <a:defRPr sz="1650"/>
            </a:lvl4pPr>
            <a:lvl5pPr>
              <a:defRPr sz="16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0352542" y="1"/>
            <a:ext cx="838199" cy="1063416"/>
          </a:xfrm>
          <a:solidFill>
            <a:srgbClr val="92D050"/>
          </a:solidFill>
          <a:effectLst>
            <a:outerShdw blurRad="50800" dist="38100" dir="5400000" algn="t" rotWithShape="0">
              <a:prstClr val="black">
                <a:alpha val="40000"/>
              </a:prstClr>
            </a:outerShdw>
          </a:effectLst>
        </p:spPr>
        <p:txBody>
          <a:bodyPr/>
          <a:lstStyle>
            <a:lvl1pPr>
              <a:defRPr>
                <a:solidFill>
                  <a:schemeClr val="bg1"/>
                </a:solidFill>
              </a:defRPr>
            </a:lvl1pPr>
          </a:lstStyle>
          <a:p>
            <a:fld id="{CB105B8D-1C36-1C40-961B-CAAB1DD98B28}" type="slidenum">
              <a:rPr lang="en-US" smtClean="0"/>
              <a:pPr/>
              <a:t>‹#›</a:t>
            </a:fld>
            <a:endParaRPr lang="en-US"/>
          </a:p>
        </p:txBody>
      </p:sp>
    </p:spTree>
    <p:extLst>
      <p:ext uri="{BB962C8B-B14F-4D97-AF65-F5344CB8AC3E}">
        <p14:creationId xmlns:p14="http://schemas.microsoft.com/office/powerpoint/2010/main" val="48740347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7" y="2861735"/>
            <a:ext cx="8825657" cy="1915647"/>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9" cy="860400"/>
          </a:xfrm>
        </p:spPr>
        <p:txBody>
          <a:bodyPr anchor="t"/>
          <a:lstStyle>
            <a:lvl1pPr marL="0" indent="0" algn="l">
              <a:buNone/>
              <a:defRPr sz="1500" cap="all">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fld id="{0C342A1C-928F-B544-94B3-4D4EC2F5EAE5}" type="datetime1">
              <a:rPr lang="en-US" smtClean="0"/>
              <a:pPr/>
              <a:t>10/12/2017</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1210108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3" y="2060577"/>
            <a:ext cx="4396339" cy="4195763"/>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4" y="2056093"/>
            <a:ext cx="4396341" cy="4200245"/>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rot="5400000">
            <a:off x="10155641" y="1790701"/>
            <a:ext cx="990599" cy="304799"/>
          </a:xfrm>
          <a:prstGeom prst="rect">
            <a:avLst/>
          </a:prstGeom>
        </p:spPr>
        <p:txBody>
          <a:bodyPr/>
          <a:lstStyle/>
          <a:p>
            <a:fld id="{D23026CC-1AF2-234B-92BC-E226AD8BC345}" type="datetime1">
              <a:rPr lang="en-US" smtClean="0"/>
              <a:pPr/>
              <a:t>10/12/2017</a:t>
            </a:fld>
            <a:endParaRPr lang="en-US"/>
          </a:p>
        </p:txBody>
      </p:sp>
      <p:sp>
        <p:nvSpPr>
          <p:cNvPr id="6" name="Footer Placeholder 5"/>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7" name="Slide Number Placeholder 6"/>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879757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9"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03313" y="2514600"/>
            <a:ext cx="4396339" cy="3741738"/>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6" y="1905000"/>
            <a:ext cx="4396339"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654496" y="2514600"/>
            <a:ext cx="4396339" cy="3741738"/>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rot="5400000">
            <a:off x="10155641" y="1790701"/>
            <a:ext cx="990599" cy="304799"/>
          </a:xfrm>
          <a:prstGeom prst="rect">
            <a:avLst/>
          </a:prstGeom>
        </p:spPr>
        <p:txBody>
          <a:bodyPr/>
          <a:lstStyle/>
          <a:p>
            <a:fld id="{B2528047-DF63-3F4F-B15B-A53AB67E64C4}" type="datetime1">
              <a:rPr lang="en-US" smtClean="0"/>
              <a:pPr/>
              <a:t>10/12/2017</a:t>
            </a:fld>
            <a:endParaRPr lang="en-US"/>
          </a:p>
        </p:txBody>
      </p:sp>
      <p:sp>
        <p:nvSpPr>
          <p:cNvPr id="8" name="Footer Placeholder 7"/>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9" name="Slide Number Placeholder 8"/>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451603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6" name="Slide Number Placeholder 4"/>
          <p:cNvSpPr>
            <a:spLocks noGrp="1"/>
          </p:cNvSpPr>
          <p:nvPr>
            <p:ph type="sldNum" sz="quarter" idx="12"/>
          </p:nvPr>
        </p:nvSpPr>
        <p:spPr>
          <a:xfrm>
            <a:off x="10352542" y="1"/>
            <a:ext cx="838199" cy="1063416"/>
          </a:xfrm>
          <a:solidFill>
            <a:srgbClr val="92D050"/>
          </a:solidFill>
          <a:effectLst>
            <a:outerShdw blurRad="50800" dist="38100" dir="5400000" algn="t" rotWithShape="0">
              <a:prstClr val="black">
                <a:alpha val="40000"/>
              </a:prstClr>
            </a:outerShdw>
          </a:effectLst>
        </p:spPr>
        <p:txBody>
          <a:bodyPr/>
          <a:lstStyle>
            <a:lvl1pPr>
              <a:defRPr>
                <a:solidFill>
                  <a:schemeClr val="bg1"/>
                </a:solidFill>
              </a:defRPr>
            </a:lvl1pPr>
          </a:lstStyle>
          <a:p>
            <a:fld id="{CB105B8D-1C36-1C40-961B-CAAB1DD98B28}" type="slidenum">
              <a:rPr lang="en-US" smtClean="0"/>
              <a:pPr/>
              <a:t>‹#›</a:t>
            </a:fld>
            <a:endParaRPr lang="en-US"/>
          </a:p>
        </p:txBody>
      </p:sp>
    </p:spTree>
    <p:extLst>
      <p:ext uri="{BB962C8B-B14F-4D97-AF65-F5344CB8AC3E}">
        <p14:creationId xmlns:p14="http://schemas.microsoft.com/office/powerpoint/2010/main" val="3354053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a:xfrm>
            <a:off x="10352542" y="1"/>
            <a:ext cx="838199" cy="1063416"/>
          </a:xfrm>
          <a:solidFill>
            <a:srgbClr val="92D050"/>
          </a:solidFill>
          <a:effectLst>
            <a:outerShdw blurRad="50800" dist="38100" dir="5400000" algn="t" rotWithShape="0">
              <a:prstClr val="black">
                <a:alpha val="40000"/>
              </a:prstClr>
            </a:outerShdw>
          </a:effectLst>
        </p:spPr>
        <p:txBody>
          <a:bodyPr/>
          <a:lstStyle>
            <a:lvl1pPr>
              <a:defRPr>
                <a:solidFill>
                  <a:schemeClr val="bg1"/>
                </a:solidFill>
              </a:defRPr>
            </a:lvl1pPr>
          </a:lstStyle>
          <a:p>
            <a:fld id="{CB105B8D-1C36-1C40-961B-CAAB1DD98B28}" type="slidenum">
              <a:rPr lang="en-US" smtClean="0"/>
              <a:pPr/>
              <a:t>‹#›</a:t>
            </a:fld>
            <a:endParaRPr lang="en-US"/>
          </a:p>
        </p:txBody>
      </p:sp>
    </p:spTree>
    <p:extLst>
      <p:ext uri="{BB962C8B-B14F-4D97-AF65-F5344CB8AC3E}">
        <p14:creationId xmlns:p14="http://schemas.microsoft.com/office/powerpoint/2010/main" val="2483602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5" y="1447800"/>
            <a:ext cx="3401064" cy="144780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2"/>
            <a:ext cx="3401063" cy="28955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a:xfrm rot="5400000">
            <a:off x="10155641" y="1790701"/>
            <a:ext cx="990599" cy="304799"/>
          </a:xfrm>
          <a:prstGeom prst="rect">
            <a:avLst/>
          </a:prstGeom>
        </p:spPr>
        <p:txBody>
          <a:bodyPr/>
          <a:lstStyle/>
          <a:p>
            <a:fld id="{3C80AC5C-DDBA-EE42-9757-03393CEB2571}" type="datetime1">
              <a:rPr lang="en-US" smtClean="0"/>
              <a:pPr/>
              <a:t>10/12/2017</a:t>
            </a:fld>
            <a:endParaRPr lang="en-US"/>
          </a:p>
        </p:txBody>
      </p:sp>
      <p:sp>
        <p:nvSpPr>
          <p:cNvPr id="5" name="Footer Placeholder 5"/>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6"/>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629584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7" cy="1574808"/>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7"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54955" y="3657600"/>
            <a:ext cx="5084979" cy="13716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rot="5400000">
            <a:off x="10155641" y="1790701"/>
            <a:ext cx="990599" cy="304799"/>
          </a:xfrm>
          <a:prstGeom prst="rect">
            <a:avLst/>
          </a:prstGeom>
        </p:spPr>
        <p:txBody>
          <a:bodyPr/>
          <a:lstStyle/>
          <a:p>
            <a:fld id="{BBCCC5E3-C3BF-E645-BC58-A123741A7D00}" type="datetime1">
              <a:rPr lang="en-US" smtClean="0"/>
              <a:pPr/>
              <a:t>10/12/2017</a:t>
            </a:fld>
            <a:endParaRPr lang="en-US"/>
          </a:p>
        </p:txBody>
      </p:sp>
      <p:sp>
        <p:nvSpPr>
          <p:cNvPr id="6" name="Footer Placeholder 5"/>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7" name="Slide Number Placeholder 6"/>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3998201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1" y="2669687"/>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1" y="2892349"/>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3" y="2"/>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3" y="6096000"/>
            <a:ext cx="993735"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2"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20"/>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0352542" y="295731"/>
            <a:ext cx="838199" cy="767687"/>
          </a:xfrm>
          <a:prstGeom prst="rect">
            <a:avLst/>
          </a:prstGeom>
        </p:spPr>
        <p:txBody>
          <a:bodyPr vert="horz" lIns="91440" tIns="45720" rIns="91440" bIns="45720" rtlCol="0" anchor="b"/>
          <a:lstStyle>
            <a:lvl1pPr algn="ctr">
              <a:defRPr sz="2100" b="0" i="0">
                <a:solidFill>
                  <a:schemeClr val="tx1">
                    <a:tint val="75000"/>
                  </a:schemeClr>
                </a:solidFill>
              </a:defRPr>
            </a:lvl1pPr>
          </a:lstStyle>
          <a:p>
            <a:fld id="{CB105B8D-1C36-1C40-961B-CAAB1DD98B28}" type="slidenum">
              <a:rPr lang="en-US" smtClean="0"/>
              <a:pPr/>
              <a:t>‹#›</a:t>
            </a:fld>
            <a:endParaRPr lang="en-US"/>
          </a:p>
        </p:txBody>
      </p:sp>
    </p:spTree>
    <p:extLst>
      <p:ext uri="{BB962C8B-B14F-4D97-AF65-F5344CB8AC3E}">
        <p14:creationId xmlns:p14="http://schemas.microsoft.com/office/powerpoint/2010/main" val="8001983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hd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researchgate.net/profile/Seyed_Reza_Shahamiri/stats" TargetMode="External"/><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developer.android.com/index.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youtu.be/uuB1HApT9nk"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youtu.be/6_BGuYSLDcI"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labs.udacity.com/android-visualiz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material.io/guidelines/" TargetMode="Externa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material.io/guidelines/style/typography.htm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material.io/guidelines/style/color.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hyperlink" Target="https://material.io/guidelines/style/color.html#color-color-palett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ctvsMCVlENI" TargetMode="External"/><Relationship Id="rId6" Type="http://schemas.openxmlformats.org/officeDocument/2006/relationships/image" Target="../media/image9.jpeg"/><Relationship Id="rId5" Type="http://schemas.openxmlformats.org/officeDocument/2006/relationships/hyperlink" Target="https://www.youtube.com/watch?v=ctvsMCVlENI" TargetMode="Externa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developer.android.com/index.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0" name="Picture 10" descr="http://www.manukau.ac.nz/__data/assets/image/0004/166801/header-Generic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780"/>
            <a:ext cx="12192000" cy="69342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4"/>
          <p:cNvSpPr txBox="1">
            <a:spLocks noChangeArrowheads="1"/>
          </p:cNvSpPr>
          <p:nvPr/>
        </p:nvSpPr>
        <p:spPr bwMode="auto">
          <a:xfrm>
            <a:off x="1482570" y="-76200"/>
            <a:ext cx="10147178" cy="759460"/>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b" anchorCtr="0" compatLnSpc="1">
            <a:prstTxWarp prst="textNoShape">
              <a:avLst/>
            </a:prstTxWarp>
          </a:bodyPr>
          <a:lstStyle>
            <a:lvl1pPr algn="l" defTabSz="457200" rtl="0" eaLnBrk="0" fontAlgn="base" hangingPunct="0">
              <a:spcBef>
                <a:spcPct val="0"/>
              </a:spcBef>
              <a:spcAft>
                <a:spcPct val="0"/>
              </a:spcAft>
              <a:defRPr sz="7200" kern="1200">
                <a:solidFill>
                  <a:schemeClr val="tx2"/>
                </a:solidFill>
                <a:latin typeface="+mj-lt"/>
                <a:ea typeface="+mj-ea"/>
                <a:cs typeface="+mj-cs"/>
              </a:defRPr>
            </a:lvl1pPr>
            <a:lvl2pPr algn="l" defTabSz="457200" rtl="0" eaLnBrk="0" fontAlgn="base" hangingPunct="0">
              <a:spcBef>
                <a:spcPct val="0"/>
              </a:spcBef>
              <a:spcAft>
                <a:spcPct val="0"/>
              </a:spcAft>
              <a:defRPr sz="4200">
                <a:solidFill>
                  <a:schemeClr val="tx2"/>
                </a:solidFill>
                <a:latin typeface="Century Gothic" panose="020B0502020202020204" pitchFamily="34" charset="0"/>
              </a:defRPr>
            </a:lvl2pPr>
            <a:lvl3pPr algn="l" defTabSz="457200" rtl="0" eaLnBrk="0" fontAlgn="base" hangingPunct="0">
              <a:spcBef>
                <a:spcPct val="0"/>
              </a:spcBef>
              <a:spcAft>
                <a:spcPct val="0"/>
              </a:spcAft>
              <a:defRPr sz="4200">
                <a:solidFill>
                  <a:schemeClr val="tx2"/>
                </a:solidFill>
                <a:latin typeface="Century Gothic" panose="020B0502020202020204" pitchFamily="34" charset="0"/>
              </a:defRPr>
            </a:lvl3pPr>
            <a:lvl4pPr algn="l" defTabSz="457200" rtl="0" eaLnBrk="0" fontAlgn="base" hangingPunct="0">
              <a:spcBef>
                <a:spcPct val="0"/>
              </a:spcBef>
              <a:spcAft>
                <a:spcPct val="0"/>
              </a:spcAft>
              <a:defRPr sz="4200">
                <a:solidFill>
                  <a:schemeClr val="tx2"/>
                </a:solidFill>
                <a:latin typeface="Century Gothic" panose="020B0502020202020204" pitchFamily="34" charset="0"/>
              </a:defRPr>
            </a:lvl4pPr>
            <a:lvl5pPr algn="l" defTabSz="457200" rtl="0" eaLnBrk="0" fontAlgn="base" hangingPunct="0">
              <a:spcBef>
                <a:spcPct val="0"/>
              </a:spcBef>
              <a:spcAft>
                <a:spcPct val="0"/>
              </a:spcAft>
              <a:defRPr sz="4200">
                <a:solidFill>
                  <a:schemeClr val="tx2"/>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eaLnBrk="1" hangingPunct="1"/>
            <a:r>
              <a:rPr lang="en-NZ" altLang="en-US" sz="3600" b="1" dirty="0">
                <a:solidFill>
                  <a:schemeClr val="bg1"/>
                </a:solidFill>
              </a:rPr>
              <a:t>User Experience and User Interface Design</a:t>
            </a:r>
            <a:endParaRPr lang="en-US" altLang="en-US" sz="3600" b="1" dirty="0">
              <a:solidFill>
                <a:schemeClr val="bg1"/>
              </a:solidFill>
            </a:endParaRPr>
          </a:p>
        </p:txBody>
      </p:sp>
      <p:sp>
        <p:nvSpPr>
          <p:cNvPr id="9" name="Rectangle 8"/>
          <p:cNvSpPr/>
          <p:nvPr/>
        </p:nvSpPr>
        <p:spPr>
          <a:xfrm>
            <a:off x="2285999" y="3390900"/>
            <a:ext cx="9938551" cy="627020"/>
          </a:xfrm>
          <a:custGeom>
            <a:avLst/>
            <a:gdLst>
              <a:gd name="connsiteX0" fmla="*/ 0 w 5105400"/>
              <a:gd name="connsiteY0" fmla="*/ 0 h 627020"/>
              <a:gd name="connsiteX1" fmla="*/ 5105400 w 5105400"/>
              <a:gd name="connsiteY1" fmla="*/ 0 h 627020"/>
              <a:gd name="connsiteX2" fmla="*/ 5105400 w 5105400"/>
              <a:gd name="connsiteY2" fmla="*/ 627020 h 627020"/>
              <a:gd name="connsiteX3" fmla="*/ 0 w 5105400"/>
              <a:gd name="connsiteY3" fmla="*/ 627020 h 627020"/>
              <a:gd name="connsiteX4" fmla="*/ 0 w 5105400"/>
              <a:gd name="connsiteY4" fmla="*/ 0 h 627020"/>
              <a:gd name="connsiteX0" fmla="*/ 0 w 5105400"/>
              <a:gd name="connsiteY0" fmla="*/ 0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0 w 5105400"/>
              <a:gd name="connsiteY5" fmla="*/ 0 h 627020"/>
              <a:gd name="connsiteX0" fmla="*/ 219075 w 5105400"/>
              <a:gd name="connsiteY0" fmla="*/ 314325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219075 w 5105400"/>
              <a:gd name="connsiteY5" fmla="*/ 314325 h 627020"/>
              <a:gd name="connsiteX0" fmla="*/ 113876 w 5105400"/>
              <a:gd name="connsiteY0" fmla="*/ 309563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113876 w 5105400"/>
              <a:gd name="connsiteY5" fmla="*/ 309563 h 62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5400" h="627020">
                <a:moveTo>
                  <a:pt x="113876" y="309563"/>
                </a:moveTo>
                <a:lnTo>
                  <a:pt x="0" y="0"/>
                </a:lnTo>
                <a:lnTo>
                  <a:pt x="5105400" y="0"/>
                </a:lnTo>
                <a:lnTo>
                  <a:pt x="5105400" y="627020"/>
                </a:lnTo>
                <a:lnTo>
                  <a:pt x="0" y="627020"/>
                </a:lnTo>
                <a:lnTo>
                  <a:pt x="113876" y="309563"/>
                </a:lnTo>
                <a:close/>
              </a:path>
            </a:pathLst>
          </a:custGeom>
          <a:solidFill>
            <a:srgbClr val="DD2638">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en-US" sz="3600" b="1" dirty="0">
                <a:solidFill>
                  <a:schemeClr val="bg1"/>
                </a:solidFill>
              </a:rPr>
              <a:t>3 - Android UI Design: Introduction</a:t>
            </a:r>
            <a:endParaRPr lang="en-US" altLang="en-US" sz="3600" b="1" dirty="0">
              <a:solidFill>
                <a:schemeClr val="bg1"/>
              </a:solidFill>
            </a:endParaRPr>
          </a:p>
        </p:txBody>
      </p:sp>
      <p:sp>
        <p:nvSpPr>
          <p:cNvPr id="19" name="Rectangle 8"/>
          <p:cNvSpPr/>
          <p:nvPr/>
        </p:nvSpPr>
        <p:spPr>
          <a:xfrm>
            <a:off x="6019801" y="6248400"/>
            <a:ext cx="6204750" cy="627020"/>
          </a:xfrm>
          <a:custGeom>
            <a:avLst/>
            <a:gdLst>
              <a:gd name="connsiteX0" fmla="*/ 0 w 5105400"/>
              <a:gd name="connsiteY0" fmla="*/ 0 h 627020"/>
              <a:gd name="connsiteX1" fmla="*/ 5105400 w 5105400"/>
              <a:gd name="connsiteY1" fmla="*/ 0 h 627020"/>
              <a:gd name="connsiteX2" fmla="*/ 5105400 w 5105400"/>
              <a:gd name="connsiteY2" fmla="*/ 627020 h 627020"/>
              <a:gd name="connsiteX3" fmla="*/ 0 w 5105400"/>
              <a:gd name="connsiteY3" fmla="*/ 627020 h 627020"/>
              <a:gd name="connsiteX4" fmla="*/ 0 w 5105400"/>
              <a:gd name="connsiteY4" fmla="*/ 0 h 627020"/>
              <a:gd name="connsiteX0" fmla="*/ 0 w 5105400"/>
              <a:gd name="connsiteY0" fmla="*/ 0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0 w 5105400"/>
              <a:gd name="connsiteY5" fmla="*/ 0 h 627020"/>
              <a:gd name="connsiteX0" fmla="*/ 219075 w 5105400"/>
              <a:gd name="connsiteY0" fmla="*/ 314325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219075 w 5105400"/>
              <a:gd name="connsiteY5" fmla="*/ 314325 h 627020"/>
              <a:gd name="connsiteX0" fmla="*/ 113876 w 5105400"/>
              <a:gd name="connsiteY0" fmla="*/ 309563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113876 w 5105400"/>
              <a:gd name="connsiteY5" fmla="*/ 309563 h 627020"/>
              <a:gd name="connsiteX0" fmla="*/ 113876 w 5105400"/>
              <a:gd name="connsiteY0" fmla="*/ 309563 h 642260"/>
              <a:gd name="connsiteX1" fmla="*/ 0 w 5105400"/>
              <a:gd name="connsiteY1" fmla="*/ 0 h 642260"/>
              <a:gd name="connsiteX2" fmla="*/ 5105400 w 5105400"/>
              <a:gd name="connsiteY2" fmla="*/ 0 h 642260"/>
              <a:gd name="connsiteX3" fmla="*/ 5105400 w 5105400"/>
              <a:gd name="connsiteY3" fmla="*/ 627020 h 642260"/>
              <a:gd name="connsiteX4" fmla="*/ 215290 w 5105400"/>
              <a:gd name="connsiteY4" fmla="*/ 642260 h 642260"/>
              <a:gd name="connsiteX5" fmla="*/ 113876 w 5105400"/>
              <a:gd name="connsiteY5" fmla="*/ 309563 h 642260"/>
              <a:gd name="connsiteX0" fmla="*/ 113876 w 5105400"/>
              <a:gd name="connsiteY0" fmla="*/ 309563 h 634640"/>
              <a:gd name="connsiteX1" fmla="*/ 0 w 5105400"/>
              <a:gd name="connsiteY1" fmla="*/ 0 h 634640"/>
              <a:gd name="connsiteX2" fmla="*/ 5105400 w 5105400"/>
              <a:gd name="connsiteY2" fmla="*/ 0 h 634640"/>
              <a:gd name="connsiteX3" fmla="*/ 5105400 w 5105400"/>
              <a:gd name="connsiteY3" fmla="*/ 627020 h 634640"/>
              <a:gd name="connsiteX4" fmla="*/ 234862 w 5105400"/>
              <a:gd name="connsiteY4" fmla="*/ 634640 h 634640"/>
              <a:gd name="connsiteX5" fmla="*/ 113876 w 5105400"/>
              <a:gd name="connsiteY5" fmla="*/ 309563 h 634640"/>
              <a:gd name="connsiteX0" fmla="*/ 113876 w 5105400"/>
              <a:gd name="connsiteY0" fmla="*/ 309563 h 627020"/>
              <a:gd name="connsiteX1" fmla="*/ 0 w 5105400"/>
              <a:gd name="connsiteY1" fmla="*/ 0 h 627020"/>
              <a:gd name="connsiteX2" fmla="*/ 5105400 w 5105400"/>
              <a:gd name="connsiteY2" fmla="*/ 0 h 627020"/>
              <a:gd name="connsiteX3" fmla="*/ 5105400 w 5105400"/>
              <a:gd name="connsiteY3" fmla="*/ 627020 h 627020"/>
              <a:gd name="connsiteX4" fmla="*/ 344585 w 5105400"/>
              <a:gd name="connsiteY4" fmla="*/ 615590 h 627020"/>
              <a:gd name="connsiteX5" fmla="*/ 113876 w 5105400"/>
              <a:gd name="connsiteY5" fmla="*/ 309563 h 627020"/>
              <a:gd name="connsiteX0" fmla="*/ 156982 w 5105400"/>
              <a:gd name="connsiteY0" fmla="*/ 276225 h 627020"/>
              <a:gd name="connsiteX1" fmla="*/ 0 w 5105400"/>
              <a:gd name="connsiteY1" fmla="*/ 0 h 627020"/>
              <a:gd name="connsiteX2" fmla="*/ 5105400 w 5105400"/>
              <a:gd name="connsiteY2" fmla="*/ 0 h 627020"/>
              <a:gd name="connsiteX3" fmla="*/ 5105400 w 5105400"/>
              <a:gd name="connsiteY3" fmla="*/ 627020 h 627020"/>
              <a:gd name="connsiteX4" fmla="*/ 344585 w 5105400"/>
              <a:gd name="connsiteY4" fmla="*/ 615590 h 627020"/>
              <a:gd name="connsiteX5" fmla="*/ 156982 w 5105400"/>
              <a:gd name="connsiteY5" fmla="*/ 276225 h 627020"/>
              <a:gd name="connsiteX0" fmla="*/ 156982 w 5105400"/>
              <a:gd name="connsiteY0" fmla="*/ 276225 h 627020"/>
              <a:gd name="connsiteX1" fmla="*/ 0 w 5105400"/>
              <a:gd name="connsiteY1" fmla="*/ 0 h 627020"/>
              <a:gd name="connsiteX2" fmla="*/ 5105400 w 5105400"/>
              <a:gd name="connsiteY2" fmla="*/ 0 h 627020"/>
              <a:gd name="connsiteX3" fmla="*/ 5105400 w 5105400"/>
              <a:gd name="connsiteY3" fmla="*/ 627020 h 627020"/>
              <a:gd name="connsiteX4" fmla="*/ 360260 w 5105400"/>
              <a:gd name="connsiteY4" fmla="*/ 615590 h 627020"/>
              <a:gd name="connsiteX5" fmla="*/ 156982 w 5105400"/>
              <a:gd name="connsiteY5" fmla="*/ 276225 h 627020"/>
              <a:gd name="connsiteX0" fmla="*/ 156982 w 5105400"/>
              <a:gd name="connsiteY0" fmla="*/ 276225 h 627020"/>
              <a:gd name="connsiteX1" fmla="*/ 0 w 5105400"/>
              <a:gd name="connsiteY1" fmla="*/ 0 h 627020"/>
              <a:gd name="connsiteX2" fmla="*/ 5105400 w 5105400"/>
              <a:gd name="connsiteY2" fmla="*/ 0 h 627020"/>
              <a:gd name="connsiteX3" fmla="*/ 5105400 w 5105400"/>
              <a:gd name="connsiteY3" fmla="*/ 627020 h 627020"/>
              <a:gd name="connsiteX4" fmla="*/ 372016 w 5105400"/>
              <a:gd name="connsiteY4" fmla="*/ 615590 h 627020"/>
              <a:gd name="connsiteX5" fmla="*/ 156982 w 5105400"/>
              <a:gd name="connsiteY5" fmla="*/ 276225 h 627020"/>
              <a:gd name="connsiteX0" fmla="*/ 164819 w 5105400"/>
              <a:gd name="connsiteY0" fmla="*/ 276225 h 627020"/>
              <a:gd name="connsiteX1" fmla="*/ 0 w 5105400"/>
              <a:gd name="connsiteY1" fmla="*/ 0 h 627020"/>
              <a:gd name="connsiteX2" fmla="*/ 5105400 w 5105400"/>
              <a:gd name="connsiteY2" fmla="*/ 0 h 627020"/>
              <a:gd name="connsiteX3" fmla="*/ 5105400 w 5105400"/>
              <a:gd name="connsiteY3" fmla="*/ 627020 h 627020"/>
              <a:gd name="connsiteX4" fmla="*/ 372016 w 5105400"/>
              <a:gd name="connsiteY4" fmla="*/ 615590 h 627020"/>
              <a:gd name="connsiteX5" fmla="*/ 164819 w 5105400"/>
              <a:gd name="connsiteY5" fmla="*/ 276225 h 62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5400" h="627020">
                <a:moveTo>
                  <a:pt x="164819" y="276225"/>
                </a:moveTo>
                <a:lnTo>
                  <a:pt x="0" y="0"/>
                </a:lnTo>
                <a:lnTo>
                  <a:pt x="5105400" y="0"/>
                </a:lnTo>
                <a:lnTo>
                  <a:pt x="5105400" y="627020"/>
                </a:lnTo>
                <a:lnTo>
                  <a:pt x="372016" y="615590"/>
                </a:lnTo>
                <a:lnTo>
                  <a:pt x="164819" y="276225"/>
                </a:lnTo>
                <a:close/>
              </a:path>
            </a:pathLst>
          </a:custGeom>
          <a:solidFill>
            <a:srgbClr val="DD2638">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en-US" sz="2800" dirty="0">
                <a:solidFill>
                  <a:schemeClr val="bg2"/>
                </a:solidFill>
              </a:rPr>
              <a:t>Dr. Seyed Reza Shahamiri </a:t>
            </a:r>
            <a:r>
              <a:rPr lang="en-US" altLang="en-US" dirty="0">
                <a:solidFill>
                  <a:schemeClr val="bg2"/>
                </a:solidFill>
                <a:hlinkClick r:id="rId3"/>
              </a:rPr>
              <a:t>More Info</a:t>
            </a:r>
            <a:endParaRPr lang="en-US" altLang="en-US" sz="2800" dirty="0">
              <a:solidFill>
                <a:schemeClr val="bg2"/>
              </a:solidFill>
            </a:endParaRPr>
          </a:p>
        </p:txBody>
      </p:sp>
    </p:spTree>
    <p:extLst>
      <p:ext uri="{BB962C8B-B14F-4D97-AF65-F5344CB8AC3E}">
        <p14:creationId xmlns:p14="http://schemas.microsoft.com/office/powerpoint/2010/main" val="861485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US" sz="3200" dirty="0"/>
              <a:t>Views</a:t>
            </a:r>
            <a:br>
              <a:rPr lang="en-US" sz="3200" dirty="0"/>
            </a:br>
            <a:r>
              <a:rPr lang="en-US" sz="3200" dirty="0" err="1">
                <a:solidFill>
                  <a:schemeClr val="accent1"/>
                </a:solidFill>
              </a:rPr>
              <a:t>TextView</a:t>
            </a:r>
            <a:br>
              <a:rPr lang="en-US" sz="3200" dirty="0">
                <a:solidFill>
                  <a:schemeClr val="accent1"/>
                </a:solidFill>
              </a:rPr>
            </a:br>
            <a:r>
              <a:rPr lang="en-US" sz="3200" dirty="0">
                <a:solidFill>
                  <a:schemeClr val="accent4"/>
                </a:solidFill>
              </a:rPr>
              <a:t>Attributes</a:t>
            </a:r>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10</a:t>
            </a:fld>
            <a:endParaRPr lang="en-US"/>
          </a:p>
        </p:txBody>
      </p:sp>
      <p:pic>
        <p:nvPicPr>
          <p:cNvPr id="4" name="Picture 3"/>
          <p:cNvPicPr>
            <a:picLocks noChangeAspect="1"/>
          </p:cNvPicPr>
          <p:nvPr/>
        </p:nvPicPr>
        <p:blipFill rotWithShape="1">
          <a:blip r:embed="rId4"/>
          <a:srcRect l="58471" t="9806" r="9563" b="62751"/>
          <a:stretch/>
        </p:blipFill>
        <p:spPr>
          <a:xfrm>
            <a:off x="468482" y="2521258"/>
            <a:ext cx="10895548" cy="2630815"/>
          </a:xfrm>
          <a:prstGeom prst="rect">
            <a:avLst/>
          </a:prstGeom>
        </p:spPr>
      </p:pic>
      <p:sp>
        <p:nvSpPr>
          <p:cNvPr id="9" name="Rectangle 3"/>
          <p:cNvSpPr>
            <a:spLocks noGrp="1" noChangeArrowheads="1"/>
          </p:cNvSpPr>
          <p:nvPr>
            <p:ph idx="1"/>
          </p:nvPr>
        </p:nvSpPr>
        <p:spPr>
          <a:xfrm>
            <a:off x="1271451" y="1985554"/>
            <a:ext cx="9631680" cy="4140610"/>
          </a:xfrm>
        </p:spPr>
        <p:txBody>
          <a:bodyPr>
            <a:noAutofit/>
          </a:bodyPr>
          <a:lstStyle/>
          <a:p>
            <a:pPr algn="just">
              <a:buFont typeface="Wingdings" panose="05000000000000000000" pitchFamily="2" charset="2"/>
              <a:buChar char="§"/>
            </a:pPr>
            <a:r>
              <a:rPr lang="en-NZ" sz="2400" dirty="0">
                <a:latin typeface="+mn-lt"/>
              </a:rPr>
              <a:t>Try to change the value of </a:t>
            </a:r>
            <a:r>
              <a:rPr lang="en-NZ" sz="2400" i="1" dirty="0" err="1">
                <a:latin typeface="+mn-lt"/>
              </a:rPr>
              <a:t>android:text</a:t>
            </a:r>
            <a:r>
              <a:rPr lang="en-NZ" sz="2400" i="1" dirty="0">
                <a:latin typeface="+mn-lt"/>
              </a:rPr>
              <a:t> </a:t>
            </a:r>
            <a:r>
              <a:rPr lang="en-NZ" sz="2400" dirty="0">
                <a:latin typeface="+mn-lt"/>
              </a:rPr>
              <a:t>as shown below:</a:t>
            </a:r>
          </a:p>
          <a:p>
            <a:pPr algn="just">
              <a:buFont typeface="Wingdings" panose="05000000000000000000" pitchFamily="2" charset="2"/>
              <a:buChar char="§"/>
            </a:pPr>
            <a:endParaRPr lang="en-NZ" sz="2400" dirty="0">
              <a:latin typeface="+mn-lt"/>
            </a:endParaRPr>
          </a:p>
          <a:p>
            <a:pPr marL="0" indent="0" algn="just">
              <a:buNone/>
            </a:pPr>
            <a:endParaRPr lang="en-US" sz="2400" dirty="0">
              <a:solidFill>
                <a:schemeClr val="tx1"/>
              </a:solidFill>
              <a:latin typeface="+mn-lt"/>
            </a:endParaRPr>
          </a:p>
        </p:txBody>
      </p:sp>
    </p:spTree>
    <p:extLst>
      <p:ext uri="{BB962C8B-B14F-4D97-AF65-F5344CB8AC3E}">
        <p14:creationId xmlns:p14="http://schemas.microsoft.com/office/powerpoint/2010/main" val="1052780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US" sz="3200" dirty="0"/>
              <a:t>Views</a:t>
            </a:r>
            <a:br>
              <a:rPr lang="en-US" sz="3200" dirty="0"/>
            </a:br>
            <a:r>
              <a:rPr lang="en-US" sz="3200" dirty="0" err="1">
                <a:solidFill>
                  <a:schemeClr val="accent1"/>
                </a:solidFill>
              </a:rPr>
              <a:t>TextView</a:t>
            </a:r>
            <a:br>
              <a:rPr lang="en-US" sz="3200" dirty="0">
                <a:solidFill>
                  <a:schemeClr val="accent1"/>
                </a:solidFill>
              </a:rPr>
            </a:br>
            <a:r>
              <a:rPr lang="en-US" sz="3200" dirty="0">
                <a:solidFill>
                  <a:schemeClr val="accent4"/>
                </a:solidFill>
              </a:rPr>
              <a:t>Attributes</a:t>
            </a:r>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11</a:t>
            </a:fld>
            <a:endParaRPr lang="en-US"/>
          </a:p>
        </p:txBody>
      </p:sp>
      <p:sp>
        <p:nvSpPr>
          <p:cNvPr id="9" name="Rectangle 3"/>
          <p:cNvSpPr>
            <a:spLocks noGrp="1" noChangeArrowheads="1"/>
          </p:cNvSpPr>
          <p:nvPr>
            <p:ph idx="1"/>
          </p:nvPr>
        </p:nvSpPr>
        <p:spPr>
          <a:xfrm>
            <a:off x="1271451" y="1985554"/>
            <a:ext cx="9631680" cy="4140610"/>
          </a:xfrm>
        </p:spPr>
        <p:txBody>
          <a:bodyPr>
            <a:noAutofit/>
          </a:bodyPr>
          <a:lstStyle/>
          <a:p>
            <a:pPr algn="just">
              <a:buFont typeface="Wingdings" panose="05000000000000000000" pitchFamily="2" charset="2"/>
              <a:buChar char="§"/>
            </a:pPr>
            <a:r>
              <a:rPr lang="en-NZ" sz="2400" dirty="0">
                <a:latin typeface="+mn-lt"/>
              </a:rPr>
              <a:t>Add the following attributes to the </a:t>
            </a:r>
            <a:r>
              <a:rPr lang="en-NZ" sz="2400" dirty="0" err="1">
                <a:latin typeface="+mn-lt"/>
              </a:rPr>
              <a:t>TextView</a:t>
            </a:r>
            <a:r>
              <a:rPr lang="en-NZ" sz="2400" dirty="0">
                <a:latin typeface="+mn-lt"/>
              </a:rPr>
              <a:t>:</a:t>
            </a:r>
          </a:p>
          <a:p>
            <a:pPr marL="0" indent="0" algn="just">
              <a:buNone/>
            </a:pPr>
            <a:endParaRPr lang="en-US" sz="2400" dirty="0">
              <a:solidFill>
                <a:schemeClr val="tx1"/>
              </a:solidFill>
              <a:latin typeface="+mn-lt"/>
            </a:endParaRPr>
          </a:p>
        </p:txBody>
      </p:sp>
      <p:pic>
        <p:nvPicPr>
          <p:cNvPr id="2" name="Picture 1"/>
          <p:cNvPicPr>
            <a:picLocks noChangeAspect="1"/>
          </p:cNvPicPr>
          <p:nvPr/>
        </p:nvPicPr>
        <p:blipFill rotWithShape="1">
          <a:blip r:embed="rId4"/>
          <a:srcRect l="58180" t="10066" r="9344" b="61010"/>
          <a:stretch/>
        </p:blipFill>
        <p:spPr>
          <a:xfrm>
            <a:off x="474631" y="2823099"/>
            <a:ext cx="10561384" cy="2645546"/>
          </a:xfrm>
          <a:prstGeom prst="rect">
            <a:avLst/>
          </a:prstGeom>
        </p:spPr>
      </p:pic>
    </p:spTree>
    <p:extLst>
      <p:ext uri="{BB962C8B-B14F-4D97-AF65-F5344CB8AC3E}">
        <p14:creationId xmlns:p14="http://schemas.microsoft.com/office/powerpoint/2010/main" val="32364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US" sz="3200" dirty="0"/>
              <a:t>Views</a:t>
            </a:r>
            <a:br>
              <a:rPr lang="en-US" sz="3200" dirty="0"/>
            </a:br>
            <a:r>
              <a:rPr lang="en-US" sz="3200" dirty="0" err="1">
                <a:solidFill>
                  <a:schemeClr val="accent1"/>
                </a:solidFill>
              </a:rPr>
              <a:t>TextView</a:t>
            </a:r>
            <a:br>
              <a:rPr lang="en-US" sz="3200" dirty="0">
                <a:solidFill>
                  <a:schemeClr val="accent1"/>
                </a:solidFill>
              </a:rPr>
            </a:br>
            <a:r>
              <a:rPr lang="en-US" sz="3200" dirty="0">
                <a:solidFill>
                  <a:schemeClr val="accent4"/>
                </a:solidFill>
              </a:rPr>
              <a:t>Exercise</a:t>
            </a:r>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12</a:t>
            </a:fld>
            <a:endParaRPr lang="en-US"/>
          </a:p>
        </p:txBody>
      </p:sp>
      <p:sp>
        <p:nvSpPr>
          <p:cNvPr id="9" name="Rectangle 3"/>
          <p:cNvSpPr>
            <a:spLocks noGrp="1" noChangeArrowheads="1"/>
          </p:cNvSpPr>
          <p:nvPr>
            <p:ph idx="1"/>
          </p:nvPr>
        </p:nvSpPr>
        <p:spPr>
          <a:xfrm>
            <a:off x="1271451" y="1985554"/>
            <a:ext cx="9631680" cy="4140610"/>
          </a:xfrm>
        </p:spPr>
        <p:txBody>
          <a:bodyPr>
            <a:noAutofit/>
          </a:bodyPr>
          <a:lstStyle/>
          <a:p>
            <a:pPr algn="just">
              <a:buFont typeface="Wingdings" panose="05000000000000000000" pitchFamily="2" charset="2"/>
              <a:buChar char="§"/>
            </a:pPr>
            <a:r>
              <a:rPr lang="en-NZ" sz="2400" dirty="0">
                <a:latin typeface="+mn-lt"/>
              </a:rPr>
              <a:t>Use </a:t>
            </a:r>
            <a:r>
              <a:rPr lang="en-NZ" sz="2400" dirty="0">
                <a:latin typeface="+mn-lt"/>
                <a:hlinkClick r:id="rId4"/>
              </a:rPr>
              <a:t>android documentation</a:t>
            </a:r>
            <a:r>
              <a:rPr lang="en-NZ" sz="2400" dirty="0">
                <a:latin typeface="+mn-lt"/>
              </a:rPr>
              <a:t> and find appropriate </a:t>
            </a:r>
            <a:r>
              <a:rPr lang="en-NZ" sz="2400" dirty="0" err="1">
                <a:latin typeface="+mn-lt"/>
              </a:rPr>
              <a:t>TextView</a:t>
            </a:r>
            <a:r>
              <a:rPr lang="en-NZ" sz="2400" dirty="0">
                <a:latin typeface="+mn-lt"/>
              </a:rPr>
              <a:t> attribute(s) to show the following text in </a:t>
            </a:r>
            <a:r>
              <a:rPr lang="en-NZ" sz="2400" b="1" dirty="0">
                <a:latin typeface="+mn-lt"/>
              </a:rPr>
              <a:t>bold</a:t>
            </a:r>
            <a:r>
              <a:rPr lang="en-NZ" sz="2400" dirty="0">
                <a:latin typeface="+mn-lt"/>
              </a:rPr>
              <a:t> and </a:t>
            </a:r>
            <a:r>
              <a:rPr lang="en-NZ" sz="2400" i="1" dirty="0">
                <a:latin typeface="+mn-lt"/>
              </a:rPr>
              <a:t>italic </a:t>
            </a:r>
            <a:r>
              <a:rPr lang="en-NZ" sz="2400" dirty="0">
                <a:latin typeface="+mn-lt"/>
              </a:rPr>
              <a:t>style.</a:t>
            </a:r>
          </a:p>
          <a:p>
            <a:pPr marL="0" indent="0" algn="just">
              <a:buNone/>
            </a:pPr>
            <a:endParaRPr lang="en-US" sz="2400" dirty="0">
              <a:solidFill>
                <a:schemeClr val="tx1"/>
              </a:solidFill>
              <a:latin typeface="+mn-lt"/>
            </a:endParaRPr>
          </a:p>
        </p:txBody>
      </p:sp>
      <p:pic>
        <p:nvPicPr>
          <p:cNvPr id="3" name="Picture 2"/>
          <p:cNvPicPr>
            <a:picLocks noChangeAspect="1"/>
          </p:cNvPicPr>
          <p:nvPr/>
        </p:nvPicPr>
        <p:blipFill rotWithShape="1">
          <a:blip r:embed="rId5"/>
          <a:srcRect l="80859" t="10556" r="8516" b="62727"/>
          <a:stretch/>
        </p:blipFill>
        <p:spPr>
          <a:xfrm>
            <a:off x="3657599" y="2977356"/>
            <a:ext cx="4152901" cy="2937002"/>
          </a:xfrm>
          <a:prstGeom prst="rect">
            <a:avLst/>
          </a:prstGeom>
        </p:spPr>
      </p:pic>
    </p:spTree>
    <p:extLst>
      <p:ext uri="{BB962C8B-B14F-4D97-AF65-F5344CB8AC3E}">
        <p14:creationId xmlns:p14="http://schemas.microsoft.com/office/powerpoint/2010/main" val="738317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US" sz="3200" dirty="0"/>
              <a:t>Views</a:t>
            </a:r>
            <a:br>
              <a:rPr lang="en-US" sz="3200" dirty="0"/>
            </a:br>
            <a:r>
              <a:rPr lang="en-US" sz="3200" dirty="0" err="1">
                <a:solidFill>
                  <a:schemeClr val="accent1"/>
                </a:solidFill>
              </a:rPr>
              <a:t>TextView</a:t>
            </a:r>
            <a:br>
              <a:rPr lang="en-US" sz="3200" dirty="0">
                <a:solidFill>
                  <a:schemeClr val="accent1"/>
                </a:solidFill>
              </a:rPr>
            </a:br>
            <a:r>
              <a:rPr lang="en-US" sz="3200" dirty="0">
                <a:solidFill>
                  <a:schemeClr val="accent4"/>
                </a:solidFill>
              </a:rPr>
              <a:t>Density-Independent Pixels (DP)</a:t>
            </a:r>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13</a:t>
            </a:fld>
            <a:endParaRPr lang="en-US"/>
          </a:p>
        </p:txBody>
      </p:sp>
      <p:sp>
        <p:nvSpPr>
          <p:cNvPr id="9" name="Rectangle 3"/>
          <p:cNvSpPr>
            <a:spLocks noGrp="1" noChangeArrowheads="1"/>
          </p:cNvSpPr>
          <p:nvPr>
            <p:ph idx="1"/>
          </p:nvPr>
        </p:nvSpPr>
        <p:spPr>
          <a:xfrm>
            <a:off x="1271451" y="1985554"/>
            <a:ext cx="9631680" cy="4140610"/>
          </a:xfrm>
        </p:spPr>
        <p:txBody>
          <a:bodyPr>
            <a:noAutofit/>
          </a:bodyPr>
          <a:lstStyle/>
          <a:p>
            <a:pPr algn="just">
              <a:buFont typeface="Wingdings" panose="05000000000000000000" pitchFamily="2" charset="2"/>
              <a:buChar char="§"/>
            </a:pPr>
            <a:r>
              <a:rPr lang="en-NZ" sz="2400" dirty="0">
                <a:latin typeface="+mn-lt"/>
              </a:rPr>
              <a:t>The screen of an Android device is made of rows and columns of glowing dots called pixels. </a:t>
            </a:r>
          </a:p>
          <a:p>
            <a:pPr algn="just">
              <a:buFont typeface="Wingdings" panose="05000000000000000000" pitchFamily="2" charset="2"/>
              <a:buChar char="§"/>
            </a:pPr>
            <a:r>
              <a:rPr lang="en-NZ" sz="2400" dirty="0">
                <a:latin typeface="+mn-lt"/>
              </a:rPr>
              <a:t>Devices can range in screen density, which means how many pixels per inch (or dots per inch) are on the screen. </a:t>
            </a:r>
          </a:p>
          <a:p>
            <a:pPr lvl="1" algn="just">
              <a:buFont typeface="Wingdings" panose="05000000000000000000" pitchFamily="2" charset="2"/>
              <a:buChar char="§"/>
            </a:pPr>
            <a:r>
              <a:rPr lang="en-NZ" sz="2400" dirty="0">
                <a:latin typeface="+mn-lt"/>
              </a:rPr>
              <a:t>For example, an </a:t>
            </a:r>
            <a:r>
              <a:rPr lang="en-NZ" sz="2400" dirty="0" err="1">
                <a:latin typeface="+mn-lt"/>
              </a:rPr>
              <a:t>mdpi</a:t>
            </a:r>
            <a:r>
              <a:rPr lang="en-NZ" sz="2400" dirty="0">
                <a:latin typeface="+mn-lt"/>
              </a:rPr>
              <a:t> (or medium density device) has 160 dots per inch, while an </a:t>
            </a:r>
            <a:r>
              <a:rPr lang="en-NZ" sz="2400" dirty="0" err="1">
                <a:latin typeface="+mn-lt"/>
              </a:rPr>
              <a:t>xxhdpi</a:t>
            </a:r>
            <a:r>
              <a:rPr lang="en-NZ" sz="2400" dirty="0">
                <a:latin typeface="+mn-lt"/>
              </a:rPr>
              <a:t> (extra </a:t>
            </a:r>
            <a:r>
              <a:rPr lang="en-NZ" sz="2400" dirty="0" err="1">
                <a:latin typeface="+mn-lt"/>
              </a:rPr>
              <a:t>extra</a:t>
            </a:r>
            <a:r>
              <a:rPr lang="en-NZ" sz="2400" dirty="0">
                <a:latin typeface="+mn-lt"/>
              </a:rPr>
              <a:t> high density device) has 480 dots per inch.</a:t>
            </a:r>
            <a:endParaRPr lang="en-US" sz="2400" dirty="0">
              <a:solidFill>
                <a:schemeClr val="tx1"/>
              </a:solidFill>
              <a:latin typeface="+mn-lt"/>
            </a:endParaRPr>
          </a:p>
        </p:txBody>
      </p:sp>
    </p:spTree>
    <p:extLst>
      <p:ext uri="{BB962C8B-B14F-4D97-AF65-F5344CB8AC3E}">
        <p14:creationId xmlns:p14="http://schemas.microsoft.com/office/powerpoint/2010/main" val="888645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US" sz="3200" dirty="0"/>
              <a:t>Views</a:t>
            </a:r>
            <a:br>
              <a:rPr lang="en-US" sz="3200" dirty="0"/>
            </a:br>
            <a:r>
              <a:rPr lang="en-US" sz="3200" dirty="0" err="1">
                <a:solidFill>
                  <a:schemeClr val="accent1"/>
                </a:solidFill>
              </a:rPr>
              <a:t>TextView</a:t>
            </a:r>
            <a:br>
              <a:rPr lang="en-US" sz="3200" dirty="0">
                <a:solidFill>
                  <a:schemeClr val="accent1"/>
                </a:solidFill>
              </a:rPr>
            </a:br>
            <a:r>
              <a:rPr lang="en-US" sz="3200" dirty="0">
                <a:solidFill>
                  <a:schemeClr val="accent4"/>
                </a:solidFill>
              </a:rPr>
              <a:t>Density-Independent Pixels (DP)</a:t>
            </a:r>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14</a:t>
            </a:fld>
            <a:endParaRPr lang="en-US"/>
          </a:p>
        </p:txBody>
      </p:sp>
      <p:sp>
        <p:nvSpPr>
          <p:cNvPr id="9" name="Rectangle 3"/>
          <p:cNvSpPr>
            <a:spLocks noGrp="1" noChangeArrowheads="1"/>
          </p:cNvSpPr>
          <p:nvPr>
            <p:ph idx="1"/>
          </p:nvPr>
        </p:nvSpPr>
        <p:spPr>
          <a:xfrm>
            <a:off x="1271451" y="1985554"/>
            <a:ext cx="9631680" cy="4140610"/>
          </a:xfrm>
        </p:spPr>
        <p:txBody>
          <a:bodyPr>
            <a:noAutofit/>
          </a:bodyPr>
          <a:lstStyle/>
          <a:p>
            <a:pPr algn="just">
              <a:buFont typeface="Wingdings" panose="05000000000000000000" pitchFamily="2" charset="2"/>
              <a:buChar char="§"/>
            </a:pPr>
            <a:r>
              <a:rPr lang="en-NZ" sz="2400" dirty="0">
                <a:latin typeface="+mn-lt"/>
              </a:rPr>
              <a:t>If we specify the size of views in pixel values, then views would appear very small on the higher density devices, where there are many pixels packed into a small area.</a:t>
            </a:r>
          </a:p>
          <a:p>
            <a:pPr algn="just">
              <a:buFont typeface="Wingdings" panose="05000000000000000000" pitchFamily="2" charset="2"/>
              <a:buChar char="§"/>
            </a:pPr>
            <a:endParaRPr lang="en-NZ" sz="2400" dirty="0">
              <a:solidFill>
                <a:schemeClr val="tx1"/>
              </a:solidFill>
              <a:latin typeface="+mn-lt"/>
            </a:endParaRPr>
          </a:p>
          <a:p>
            <a:pPr algn="just">
              <a:buFont typeface="Wingdings" panose="05000000000000000000" pitchFamily="2" charset="2"/>
              <a:buChar char="§"/>
            </a:pPr>
            <a:endParaRPr lang="en-NZ" sz="2400" dirty="0">
              <a:latin typeface="+mn-lt"/>
            </a:endParaRPr>
          </a:p>
          <a:p>
            <a:pPr algn="just">
              <a:buFont typeface="Wingdings" panose="05000000000000000000" pitchFamily="2" charset="2"/>
              <a:buChar char="§"/>
            </a:pPr>
            <a:endParaRPr lang="en-NZ" sz="2400" dirty="0">
              <a:solidFill>
                <a:schemeClr val="tx1"/>
              </a:solidFill>
              <a:latin typeface="+mn-lt"/>
            </a:endParaRPr>
          </a:p>
          <a:p>
            <a:pPr algn="just">
              <a:buFont typeface="Wingdings" panose="05000000000000000000" pitchFamily="2" charset="2"/>
              <a:buChar char="§"/>
            </a:pPr>
            <a:endParaRPr lang="en-NZ" sz="2400" dirty="0">
              <a:latin typeface="+mn-lt"/>
            </a:endParaRPr>
          </a:p>
          <a:p>
            <a:pPr algn="just">
              <a:buFont typeface="Wingdings" panose="05000000000000000000" pitchFamily="2" charset="2"/>
              <a:buChar char="§"/>
            </a:pPr>
            <a:endParaRPr lang="en-NZ" sz="2400" dirty="0">
              <a:solidFill>
                <a:schemeClr val="tx1"/>
              </a:solidFill>
              <a:latin typeface="+mn-lt"/>
            </a:endParaRPr>
          </a:p>
          <a:p>
            <a:pPr algn="just">
              <a:buFont typeface="Wingdings" panose="05000000000000000000" pitchFamily="2" charset="2"/>
              <a:buChar char="§"/>
            </a:pPr>
            <a:endParaRPr lang="en-NZ" sz="2400" dirty="0">
              <a:latin typeface="+mn-lt"/>
            </a:endParaRPr>
          </a:p>
          <a:p>
            <a:pPr algn="just">
              <a:buFont typeface="Wingdings" panose="05000000000000000000" pitchFamily="2" charset="2"/>
              <a:buChar char="§"/>
            </a:pPr>
            <a:endParaRPr lang="en-NZ" sz="2400" dirty="0">
              <a:solidFill>
                <a:schemeClr val="tx1"/>
              </a:solidFill>
              <a:latin typeface="+mn-lt"/>
            </a:endParaRPr>
          </a:p>
          <a:p>
            <a:pPr algn="just">
              <a:buFont typeface="Wingdings" panose="05000000000000000000" pitchFamily="2" charset="2"/>
              <a:buChar char="§"/>
            </a:pPr>
            <a:r>
              <a:rPr lang="en-NZ" sz="2400" dirty="0">
                <a:latin typeface="+mn-lt"/>
                <a:hlinkClick r:id="rId4"/>
              </a:rPr>
              <a:t>More information</a:t>
            </a:r>
            <a:endParaRPr lang="en-US" sz="2400" dirty="0">
              <a:solidFill>
                <a:schemeClr val="tx1"/>
              </a:solidFill>
              <a:latin typeface="+mn-lt"/>
            </a:endParaRPr>
          </a:p>
        </p:txBody>
      </p:sp>
      <p:pic>
        <p:nvPicPr>
          <p:cNvPr id="2" name="Picture 1"/>
          <p:cNvPicPr>
            <a:picLocks noChangeAspect="1"/>
          </p:cNvPicPr>
          <p:nvPr/>
        </p:nvPicPr>
        <p:blipFill rotWithShape="1">
          <a:blip r:embed="rId5"/>
          <a:srcRect l="50680" t="18867" b="13543"/>
          <a:stretch/>
        </p:blipFill>
        <p:spPr>
          <a:xfrm>
            <a:off x="1525879" y="3141661"/>
            <a:ext cx="8524956" cy="3285772"/>
          </a:xfrm>
          <a:prstGeom prst="rect">
            <a:avLst/>
          </a:prstGeom>
        </p:spPr>
      </p:pic>
    </p:spTree>
    <p:extLst>
      <p:ext uri="{BB962C8B-B14F-4D97-AF65-F5344CB8AC3E}">
        <p14:creationId xmlns:p14="http://schemas.microsoft.com/office/powerpoint/2010/main" val="2145660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US" sz="3200" dirty="0"/>
              <a:t>Views</a:t>
            </a:r>
            <a:br>
              <a:rPr lang="en-US" sz="3200" dirty="0"/>
            </a:br>
            <a:r>
              <a:rPr lang="en-US" sz="3200" dirty="0" err="1">
                <a:solidFill>
                  <a:schemeClr val="accent1"/>
                </a:solidFill>
              </a:rPr>
              <a:t>TextView</a:t>
            </a:r>
            <a:br>
              <a:rPr lang="en-US" sz="3200" dirty="0">
                <a:solidFill>
                  <a:schemeClr val="accent1"/>
                </a:solidFill>
              </a:rPr>
            </a:br>
            <a:r>
              <a:rPr lang="en-US" sz="3200" dirty="0">
                <a:solidFill>
                  <a:schemeClr val="accent4"/>
                </a:solidFill>
              </a:rPr>
              <a:t>Density-Independent Pixels (DP)</a:t>
            </a:r>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15</a:t>
            </a:fld>
            <a:endParaRPr lang="en-US"/>
          </a:p>
        </p:txBody>
      </p:sp>
      <p:sp>
        <p:nvSpPr>
          <p:cNvPr id="9" name="Rectangle 3"/>
          <p:cNvSpPr>
            <a:spLocks noGrp="1" noChangeArrowheads="1"/>
          </p:cNvSpPr>
          <p:nvPr>
            <p:ph idx="1"/>
          </p:nvPr>
        </p:nvSpPr>
        <p:spPr>
          <a:xfrm>
            <a:off x="1271451" y="1985554"/>
            <a:ext cx="9631680" cy="4140610"/>
          </a:xfrm>
        </p:spPr>
        <p:txBody>
          <a:bodyPr>
            <a:noAutofit/>
          </a:bodyPr>
          <a:lstStyle/>
          <a:p>
            <a:pPr algn="just">
              <a:buFont typeface="Wingdings" panose="05000000000000000000" pitchFamily="2" charset="2"/>
              <a:buChar char="§"/>
            </a:pPr>
            <a:r>
              <a:rPr lang="en-NZ" sz="2400" dirty="0">
                <a:latin typeface="+mn-lt"/>
              </a:rPr>
              <a:t>To achieve a consistent physical size of Views, across devices of different screen densities, we use a unit of measure called a </a:t>
            </a:r>
            <a:r>
              <a:rPr lang="en-NZ" sz="2400" dirty="0">
                <a:solidFill>
                  <a:schemeClr val="accent1"/>
                </a:solidFill>
                <a:latin typeface="+mn-lt"/>
              </a:rPr>
              <a:t>density-independent pixel (</a:t>
            </a:r>
            <a:r>
              <a:rPr lang="en-NZ" sz="2400" dirty="0" err="1">
                <a:solidFill>
                  <a:schemeClr val="accent1"/>
                </a:solidFill>
                <a:latin typeface="+mn-lt"/>
              </a:rPr>
              <a:t>dp</a:t>
            </a:r>
            <a:r>
              <a:rPr lang="en-NZ" sz="2400" dirty="0">
                <a:solidFill>
                  <a:schemeClr val="accent1"/>
                </a:solidFill>
                <a:latin typeface="+mn-lt"/>
              </a:rPr>
              <a:t> or dip). </a:t>
            </a:r>
          </a:p>
          <a:p>
            <a:pPr lvl="1" algn="just">
              <a:buFont typeface="Wingdings" panose="05000000000000000000" pitchFamily="2" charset="2"/>
              <a:buChar char="§"/>
            </a:pPr>
            <a:r>
              <a:rPr lang="en-NZ" sz="2400" dirty="0">
                <a:latin typeface="+mn-lt"/>
              </a:rPr>
              <a:t>1 </a:t>
            </a:r>
            <a:r>
              <a:rPr lang="en-NZ" sz="2400" dirty="0" err="1">
                <a:latin typeface="+mn-lt"/>
              </a:rPr>
              <a:t>dp</a:t>
            </a:r>
            <a:r>
              <a:rPr lang="en-NZ" sz="2400" dirty="0">
                <a:latin typeface="+mn-lt"/>
              </a:rPr>
              <a:t> is equal to 1 pixel on an </a:t>
            </a:r>
            <a:r>
              <a:rPr lang="en-NZ" sz="2400" dirty="0" err="1">
                <a:latin typeface="+mn-lt"/>
              </a:rPr>
              <a:t>mdpi</a:t>
            </a:r>
            <a:r>
              <a:rPr lang="en-NZ" sz="2400" dirty="0">
                <a:latin typeface="+mn-lt"/>
              </a:rPr>
              <a:t> device. 1 </a:t>
            </a:r>
            <a:r>
              <a:rPr lang="en-NZ" sz="2400" dirty="0" err="1">
                <a:latin typeface="+mn-lt"/>
              </a:rPr>
              <a:t>dp</a:t>
            </a:r>
            <a:r>
              <a:rPr lang="en-NZ" sz="2400" dirty="0">
                <a:latin typeface="+mn-lt"/>
              </a:rPr>
              <a:t> is equal to 3 pixels on an </a:t>
            </a:r>
            <a:r>
              <a:rPr lang="en-NZ" sz="2400" dirty="0" err="1">
                <a:latin typeface="+mn-lt"/>
              </a:rPr>
              <a:t>xxhdpi</a:t>
            </a:r>
            <a:r>
              <a:rPr lang="en-NZ" sz="2400" dirty="0">
                <a:latin typeface="+mn-lt"/>
              </a:rPr>
              <a:t> device, and so on for other devices. </a:t>
            </a:r>
          </a:p>
          <a:p>
            <a:pPr lvl="1" algn="just">
              <a:buFont typeface="Wingdings" panose="05000000000000000000" pitchFamily="2" charset="2"/>
              <a:buChar char="§"/>
            </a:pPr>
            <a:r>
              <a:rPr lang="en-NZ" sz="2400" dirty="0">
                <a:latin typeface="+mn-lt"/>
              </a:rPr>
              <a:t>That way, a button in an app on one device will be approximately </a:t>
            </a:r>
            <a:r>
              <a:rPr lang="en-NZ" sz="2400" dirty="0">
                <a:solidFill>
                  <a:schemeClr val="accent4"/>
                </a:solidFill>
                <a:latin typeface="+mn-lt"/>
              </a:rPr>
              <a:t>the same physical size</a:t>
            </a:r>
            <a:r>
              <a:rPr lang="en-NZ" sz="2400" dirty="0">
                <a:latin typeface="+mn-lt"/>
              </a:rPr>
              <a:t> as that button in the same app running on a device with a different screen density.</a:t>
            </a:r>
          </a:p>
          <a:p>
            <a:pPr lvl="1" algn="just">
              <a:buFont typeface="Wingdings" panose="05000000000000000000" pitchFamily="2" charset="2"/>
              <a:buChar char="§"/>
            </a:pPr>
            <a:r>
              <a:rPr lang="en-NZ" sz="2400" dirty="0">
                <a:latin typeface="+mn-lt"/>
              </a:rPr>
              <a:t>Per </a:t>
            </a:r>
            <a:r>
              <a:rPr lang="en-NZ" sz="2400" dirty="0">
                <a:solidFill>
                  <a:schemeClr val="accent1"/>
                </a:solidFill>
                <a:latin typeface="+mn-lt"/>
              </a:rPr>
              <a:t>Material design guidelines</a:t>
            </a:r>
            <a:r>
              <a:rPr lang="en-NZ" sz="2400" dirty="0">
                <a:latin typeface="+mn-lt"/>
              </a:rPr>
              <a:t>, any touch target on the screen should be at least 48 </a:t>
            </a:r>
            <a:r>
              <a:rPr lang="en-NZ" sz="2400" dirty="0" err="1">
                <a:latin typeface="+mn-lt"/>
              </a:rPr>
              <a:t>dp</a:t>
            </a:r>
            <a:r>
              <a:rPr lang="en-NZ" sz="2400" dirty="0">
                <a:latin typeface="+mn-lt"/>
              </a:rPr>
              <a:t> wide by 48 </a:t>
            </a:r>
            <a:r>
              <a:rPr lang="en-NZ" sz="2400" dirty="0" err="1">
                <a:latin typeface="+mn-lt"/>
              </a:rPr>
              <a:t>dp</a:t>
            </a:r>
            <a:r>
              <a:rPr lang="en-NZ" sz="2400" dirty="0">
                <a:latin typeface="+mn-lt"/>
              </a:rPr>
              <a:t> tall. </a:t>
            </a:r>
            <a:endParaRPr lang="en-US" sz="2400" dirty="0">
              <a:solidFill>
                <a:schemeClr val="tx1"/>
              </a:solidFill>
              <a:latin typeface="+mn-lt"/>
            </a:endParaRPr>
          </a:p>
        </p:txBody>
      </p:sp>
    </p:spTree>
    <p:extLst>
      <p:ext uri="{BB962C8B-B14F-4D97-AF65-F5344CB8AC3E}">
        <p14:creationId xmlns:p14="http://schemas.microsoft.com/office/powerpoint/2010/main" val="979772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US" sz="3200" dirty="0"/>
              <a:t>Views</a:t>
            </a:r>
            <a:br>
              <a:rPr lang="en-US" sz="3200" dirty="0"/>
            </a:br>
            <a:r>
              <a:rPr lang="en-US" sz="3200" dirty="0" err="1">
                <a:solidFill>
                  <a:schemeClr val="accent1"/>
                </a:solidFill>
              </a:rPr>
              <a:t>TextView</a:t>
            </a:r>
            <a:br>
              <a:rPr lang="en-US" sz="3200" dirty="0">
                <a:solidFill>
                  <a:schemeClr val="accent1"/>
                </a:solidFill>
              </a:rPr>
            </a:br>
            <a:r>
              <a:rPr lang="en-US" sz="3200" dirty="0">
                <a:solidFill>
                  <a:schemeClr val="accent4"/>
                </a:solidFill>
              </a:rPr>
              <a:t>Density-Independent Pixels (DP)</a:t>
            </a:r>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16</a:t>
            </a:fld>
            <a:endParaRPr lang="en-US"/>
          </a:p>
        </p:txBody>
      </p:sp>
      <p:sp>
        <p:nvSpPr>
          <p:cNvPr id="9" name="Rectangle 3"/>
          <p:cNvSpPr>
            <a:spLocks noGrp="1" noChangeArrowheads="1"/>
          </p:cNvSpPr>
          <p:nvPr>
            <p:ph idx="1"/>
          </p:nvPr>
        </p:nvSpPr>
        <p:spPr>
          <a:xfrm>
            <a:off x="1271451" y="1985554"/>
            <a:ext cx="9631680" cy="4140610"/>
          </a:xfrm>
        </p:spPr>
        <p:txBody>
          <a:bodyPr>
            <a:noAutofit/>
          </a:bodyPr>
          <a:lstStyle/>
          <a:p>
            <a:pPr algn="just">
              <a:buFont typeface="Wingdings" panose="05000000000000000000" pitchFamily="2" charset="2"/>
              <a:buChar char="§"/>
            </a:pPr>
            <a:r>
              <a:rPr lang="en-NZ" sz="2400" dirty="0">
                <a:latin typeface="+mn-lt"/>
              </a:rPr>
              <a:t>Android devices will automatically handle the conversion from </a:t>
            </a:r>
            <a:r>
              <a:rPr lang="en-NZ" sz="2400" dirty="0" err="1">
                <a:latin typeface="+mn-lt"/>
              </a:rPr>
              <a:t>dp</a:t>
            </a:r>
            <a:r>
              <a:rPr lang="en-NZ" sz="2400" dirty="0">
                <a:latin typeface="+mn-lt"/>
              </a:rPr>
              <a:t> to pixel values, so developers just have to use </a:t>
            </a:r>
            <a:r>
              <a:rPr lang="en-NZ" sz="2400" dirty="0" err="1">
                <a:latin typeface="+mn-lt"/>
              </a:rPr>
              <a:t>dp</a:t>
            </a:r>
            <a:r>
              <a:rPr lang="en-NZ" sz="2400" dirty="0">
                <a:latin typeface="+mn-lt"/>
              </a:rPr>
              <a:t> values when specifying measurements in their layouts. </a:t>
            </a:r>
            <a:endParaRPr lang="en-US" sz="2400" dirty="0">
              <a:solidFill>
                <a:schemeClr val="tx1"/>
              </a:solidFill>
              <a:latin typeface="+mn-lt"/>
            </a:endParaRPr>
          </a:p>
        </p:txBody>
      </p:sp>
      <p:pic>
        <p:nvPicPr>
          <p:cNvPr id="7" name="Picture 6"/>
          <p:cNvPicPr>
            <a:picLocks noChangeAspect="1"/>
          </p:cNvPicPr>
          <p:nvPr/>
        </p:nvPicPr>
        <p:blipFill rotWithShape="1">
          <a:blip r:embed="rId4"/>
          <a:srcRect l="50898" t="17314" r="-558" b="12265"/>
          <a:stretch/>
        </p:blipFill>
        <p:spPr>
          <a:xfrm>
            <a:off x="985420" y="3142695"/>
            <a:ext cx="8970564" cy="3577702"/>
          </a:xfrm>
          <a:prstGeom prst="rect">
            <a:avLst/>
          </a:prstGeom>
        </p:spPr>
      </p:pic>
    </p:spTree>
    <p:extLst>
      <p:ext uri="{BB962C8B-B14F-4D97-AF65-F5344CB8AC3E}">
        <p14:creationId xmlns:p14="http://schemas.microsoft.com/office/powerpoint/2010/main" val="1320395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US" sz="3200" dirty="0"/>
              <a:t>Views</a:t>
            </a:r>
            <a:br>
              <a:rPr lang="en-US" sz="3200" dirty="0"/>
            </a:br>
            <a:r>
              <a:rPr lang="en-US" sz="3200" dirty="0" err="1">
                <a:solidFill>
                  <a:schemeClr val="accent1"/>
                </a:solidFill>
              </a:rPr>
              <a:t>TextView</a:t>
            </a:r>
            <a:br>
              <a:rPr lang="en-US" sz="3200" dirty="0">
                <a:solidFill>
                  <a:schemeClr val="accent1"/>
                </a:solidFill>
              </a:rPr>
            </a:br>
            <a:r>
              <a:rPr lang="en-US" sz="3200" dirty="0">
                <a:solidFill>
                  <a:srgbClr val="FFC000"/>
                </a:solidFill>
              </a:rPr>
              <a:t>Control Size Hard Coding </a:t>
            </a:r>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17</a:t>
            </a:fld>
            <a:endParaRPr lang="en-US"/>
          </a:p>
        </p:txBody>
      </p:sp>
      <p:sp>
        <p:nvSpPr>
          <p:cNvPr id="9" name="Rectangle 3"/>
          <p:cNvSpPr>
            <a:spLocks noGrp="1" noChangeArrowheads="1"/>
          </p:cNvSpPr>
          <p:nvPr>
            <p:ph idx="1"/>
          </p:nvPr>
        </p:nvSpPr>
        <p:spPr>
          <a:xfrm>
            <a:off x="1271451" y="1985554"/>
            <a:ext cx="9631680" cy="4140610"/>
          </a:xfrm>
        </p:spPr>
        <p:txBody>
          <a:bodyPr>
            <a:noAutofit/>
          </a:bodyPr>
          <a:lstStyle/>
          <a:p>
            <a:pPr algn="just">
              <a:buFont typeface="Wingdings" panose="05000000000000000000" pitchFamily="2" charset="2"/>
              <a:buChar char="§"/>
            </a:pPr>
            <a:r>
              <a:rPr lang="en-NZ" sz="2400" dirty="0">
                <a:latin typeface="+mn-lt"/>
              </a:rPr>
              <a:t>When you specify the width and height attributes of a control, the size of the control is fixed (i.e. </a:t>
            </a:r>
            <a:r>
              <a:rPr lang="en-NZ" sz="2400" dirty="0">
                <a:solidFill>
                  <a:srgbClr val="FFC000"/>
                </a:solidFill>
                <a:latin typeface="+mn-lt"/>
              </a:rPr>
              <a:t>hard coded</a:t>
            </a:r>
            <a:r>
              <a:rPr lang="en-NZ" sz="2400" dirty="0">
                <a:latin typeface="+mn-lt"/>
              </a:rPr>
              <a:t>).</a:t>
            </a:r>
          </a:p>
          <a:p>
            <a:pPr lvl="1" algn="just">
              <a:buFont typeface="Wingdings" panose="05000000000000000000" pitchFamily="2" charset="2"/>
              <a:buChar char="§"/>
            </a:pPr>
            <a:r>
              <a:rPr lang="en-NZ" sz="2400" dirty="0">
                <a:latin typeface="+mn-lt"/>
              </a:rPr>
              <a:t>If the content of the control requires more space, then android only shows the portion of content that can be fit in the given fixed size:  </a:t>
            </a:r>
            <a:endParaRPr lang="en-US" sz="2400" dirty="0">
              <a:solidFill>
                <a:schemeClr val="tx1"/>
              </a:solidFill>
              <a:latin typeface="+mn-lt"/>
            </a:endParaRPr>
          </a:p>
        </p:txBody>
      </p:sp>
      <p:pic>
        <p:nvPicPr>
          <p:cNvPr id="2" name="Picture 1"/>
          <p:cNvPicPr>
            <a:picLocks noChangeAspect="1"/>
          </p:cNvPicPr>
          <p:nvPr/>
        </p:nvPicPr>
        <p:blipFill rotWithShape="1">
          <a:blip r:embed="rId4"/>
          <a:srcRect l="58325" t="9806" r="9127" b="65645"/>
          <a:stretch/>
        </p:blipFill>
        <p:spPr>
          <a:xfrm>
            <a:off x="1154311" y="4230144"/>
            <a:ext cx="9167907" cy="1944782"/>
          </a:xfrm>
          <a:prstGeom prst="rect">
            <a:avLst/>
          </a:prstGeom>
        </p:spPr>
      </p:pic>
    </p:spTree>
    <p:extLst>
      <p:ext uri="{BB962C8B-B14F-4D97-AF65-F5344CB8AC3E}">
        <p14:creationId xmlns:p14="http://schemas.microsoft.com/office/powerpoint/2010/main" val="861391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US" sz="3200" dirty="0"/>
              <a:t>Views</a:t>
            </a:r>
            <a:br>
              <a:rPr lang="en-US" sz="3200" dirty="0"/>
            </a:br>
            <a:r>
              <a:rPr lang="en-US" sz="3200" dirty="0" err="1">
                <a:solidFill>
                  <a:schemeClr val="accent1"/>
                </a:solidFill>
              </a:rPr>
              <a:t>TextView</a:t>
            </a:r>
            <a:br>
              <a:rPr lang="en-US" sz="3200" dirty="0">
                <a:solidFill>
                  <a:schemeClr val="accent1"/>
                </a:solidFill>
              </a:rPr>
            </a:br>
            <a:r>
              <a:rPr lang="en-US" sz="3200" dirty="0">
                <a:solidFill>
                  <a:srgbClr val="FFC000"/>
                </a:solidFill>
              </a:rPr>
              <a:t>Control Size Hard Coding </a:t>
            </a:r>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18</a:t>
            </a:fld>
            <a:endParaRPr lang="en-US"/>
          </a:p>
        </p:txBody>
      </p:sp>
      <p:sp>
        <p:nvSpPr>
          <p:cNvPr id="9" name="Rectangle 3"/>
          <p:cNvSpPr>
            <a:spLocks noGrp="1" noChangeArrowheads="1"/>
          </p:cNvSpPr>
          <p:nvPr>
            <p:ph idx="1"/>
          </p:nvPr>
        </p:nvSpPr>
        <p:spPr>
          <a:xfrm>
            <a:off x="1271451" y="1985554"/>
            <a:ext cx="9631680" cy="4140610"/>
          </a:xfrm>
        </p:spPr>
        <p:txBody>
          <a:bodyPr>
            <a:noAutofit/>
          </a:bodyPr>
          <a:lstStyle/>
          <a:p>
            <a:pPr algn="just">
              <a:buFont typeface="Wingdings" panose="05000000000000000000" pitchFamily="2" charset="2"/>
              <a:buChar char="§"/>
            </a:pPr>
            <a:r>
              <a:rPr lang="en-NZ" sz="2400" dirty="0">
                <a:latin typeface="+mn-lt"/>
              </a:rPr>
              <a:t>In order to avoid that, you can set size attributes with “</a:t>
            </a:r>
            <a:r>
              <a:rPr lang="en-NZ" sz="2400" i="1" dirty="0" err="1">
                <a:solidFill>
                  <a:schemeClr val="accent1"/>
                </a:solidFill>
                <a:latin typeface="+mn-lt"/>
              </a:rPr>
              <a:t>wrap_content</a:t>
            </a:r>
            <a:r>
              <a:rPr lang="en-NZ" sz="2400" dirty="0">
                <a:latin typeface="+mn-lt"/>
              </a:rPr>
              <a:t>”.</a:t>
            </a:r>
          </a:p>
          <a:p>
            <a:pPr lvl="1" algn="just">
              <a:buFont typeface="Wingdings" panose="05000000000000000000" pitchFamily="2" charset="2"/>
              <a:buChar char="§"/>
            </a:pPr>
            <a:r>
              <a:rPr lang="en-NZ" sz="2400" dirty="0">
                <a:solidFill>
                  <a:schemeClr val="tx1"/>
                </a:solidFill>
                <a:latin typeface="+mn-lt"/>
              </a:rPr>
              <a:t>This way the con</a:t>
            </a:r>
            <a:r>
              <a:rPr lang="en-NZ" sz="2400" dirty="0">
                <a:latin typeface="+mn-lt"/>
              </a:rPr>
              <a:t>trol size is automatically adjusted based on the content of the control.</a:t>
            </a:r>
          </a:p>
          <a:p>
            <a:pPr lvl="1" algn="just">
              <a:buFont typeface="Wingdings" panose="05000000000000000000" pitchFamily="2" charset="2"/>
              <a:buChar char="§"/>
            </a:pPr>
            <a:endParaRPr lang="en-NZ" sz="2400" dirty="0">
              <a:solidFill>
                <a:schemeClr val="tx1"/>
              </a:solidFill>
              <a:latin typeface="+mn-lt"/>
            </a:endParaRPr>
          </a:p>
          <a:p>
            <a:pPr lvl="1" algn="just">
              <a:buFont typeface="Wingdings" panose="05000000000000000000" pitchFamily="2" charset="2"/>
              <a:buChar char="§"/>
            </a:pPr>
            <a:endParaRPr lang="en-NZ" sz="2400" dirty="0">
              <a:latin typeface="+mn-lt"/>
            </a:endParaRPr>
          </a:p>
          <a:p>
            <a:pPr lvl="1" algn="just">
              <a:buFont typeface="Wingdings" panose="05000000000000000000" pitchFamily="2" charset="2"/>
              <a:buChar char="§"/>
            </a:pPr>
            <a:endParaRPr lang="en-NZ" sz="2400" dirty="0">
              <a:solidFill>
                <a:schemeClr val="tx1"/>
              </a:solidFill>
              <a:latin typeface="+mn-lt"/>
            </a:endParaRPr>
          </a:p>
          <a:p>
            <a:pPr lvl="1" algn="just">
              <a:buFont typeface="Wingdings" panose="05000000000000000000" pitchFamily="2" charset="2"/>
              <a:buChar char="§"/>
            </a:pPr>
            <a:endParaRPr lang="en-NZ" sz="2400" dirty="0">
              <a:latin typeface="+mn-lt"/>
            </a:endParaRPr>
          </a:p>
          <a:p>
            <a:pPr lvl="1" algn="just">
              <a:buFont typeface="Wingdings" panose="05000000000000000000" pitchFamily="2" charset="2"/>
              <a:buChar char="§"/>
            </a:pPr>
            <a:endParaRPr lang="en-NZ" sz="2400" dirty="0">
              <a:solidFill>
                <a:schemeClr val="tx1"/>
              </a:solidFill>
              <a:latin typeface="+mn-lt"/>
            </a:endParaRPr>
          </a:p>
          <a:p>
            <a:pPr lvl="1" algn="just">
              <a:buFont typeface="Wingdings" panose="05000000000000000000" pitchFamily="2" charset="2"/>
              <a:buChar char="§"/>
            </a:pPr>
            <a:endParaRPr lang="en-NZ" sz="2400" dirty="0">
              <a:latin typeface="+mn-lt"/>
            </a:endParaRPr>
          </a:p>
          <a:p>
            <a:pPr lvl="1" algn="just">
              <a:buFont typeface="Wingdings" panose="05000000000000000000" pitchFamily="2" charset="2"/>
              <a:buChar char="§"/>
            </a:pPr>
            <a:r>
              <a:rPr lang="en-NZ" sz="2400" dirty="0">
                <a:solidFill>
                  <a:schemeClr val="tx1"/>
                </a:solidFill>
                <a:latin typeface="+mn-lt"/>
                <a:hlinkClick r:id="rId4"/>
              </a:rPr>
              <a:t>More information</a:t>
            </a:r>
            <a:endParaRPr lang="en-US" sz="2400" dirty="0">
              <a:solidFill>
                <a:schemeClr val="tx1"/>
              </a:solidFill>
              <a:latin typeface="+mn-lt"/>
            </a:endParaRPr>
          </a:p>
        </p:txBody>
      </p:sp>
      <p:pic>
        <p:nvPicPr>
          <p:cNvPr id="3" name="Picture 2"/>
          <p:cNvPicPr>
            <a:picLocks noChangeAspect="1"/>
          </p:cNvPicPr>
          <p:nvPr/>
        </p:nvPicPr>
        <p:blipFill rotWithShape="1">
          <a:blip r:embed="rId5"/>
          <a:srcRect l="58471" t="9806" r="8690" b="64563"/>
          <a:stretch/>
        </p:blipFill>
        <p:spPr>
          <a:xfrm>
            <a:off x="1029810" y="3723146"/>
            <a:ext cx="9690752" cy="2127237"/>
          </a:xfrm>
          <a:prstGeom prst="rect">
            <a:avLst/>
          </a:prstGeom>
        </p:spPr>
      </p:pic>
    </p:spTree>
    <p:extLst>
      <p:ext uri="{BB962C8B-B14F-4D97-AF65-F5344CB8AC3E}">
        <p14:creationId xmlns:p14="http://schemas.microsoft.com/office/powerpoint/2010/main" val="2354281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US" sz="3200" dirty="0"/>
              <a:t>Views</a:t>
            </a:r>
            <a:br>
              <a:rPr lang="en-US" sz="3200" dirty="0"/>
            </a:br>
            <a:r>
              <a:rPr lang="en-US" sz="3200" dirty="0" err="1">
                <a:solidFill>
                  <a:schemeClr val="accent1"/>
                </a:solidFill>
              </a:rPr>
              <a:t>TextView</a:t>
            </a:r>
            <a:br>
              <a:rPr lang="en-US" sz="3200" dirty="0">
                <a:solidFill>
                  <a:schemeClr val="accent1"/>
                </a:solidFill>
              </a:rPr>
            </a:br>
            <a:r>
              <a:rPr lang="en-US" sz="3200" dirty="0">
                <a:solidFill>
                  <a:schemeClr val="accent4"/>
                </a:solidFill>
              </a:rPr>
              <a:t>Debugging</a:t>
            </a:r>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19</a:t>
            </a:fld>
            <a:endParaRPr lang="en-US"/>
          </a:p>
        </p:txBody>
      </p:sp>
      <p:sp>
        <p:nvSpPr>
          <p:cNvPr id="9" name="Rectangle 3"/>
          <p:cNvSpPr>
            <a:spLocks noGrp="1" noChangeArrowheads="1"/>
          </p:cNvSpPr>
          <p:nvPr>
            <p:ph idx="1"/>
          </p:nvPr>
        </p:nvSpPr>
        <p:spPr>
          <a:xfrm>
            <a:off x="1271451" y="1985554"/>
            <a:ext cx="9631680" cy="4140610"/>
          </a:xfrm>
        </p:spPr>
        <p:txBody>
          <a:bodyPr>
            <a:noAutofit/>
          </a:bodyPr>
          <a:lstStyle/>
          <a:p>
            <a:pPr algn="just">
              <a:buFont typeface="Wingdings" panose="05000000000000000000" pitchFamily="2" charset="2"/>
              <a:buChar char="§"/>
            </a:pPr>
            <a:r>
              <a:rPr lang="en-NZ" sz="2400" dirty="0">
                <a:latin typeface="+mn-lt"/>
              </a:rPr>
              <a:t>Identify four errors in this code:</a:t>
            </a:r>
          </a:p>
          <a:p>
            <a:pPr marL="600075" lvl="2" indent="0" algn="just">
              <a:buNone/>
            </a:pPr>
            <a:r>
              <a:rPr lang="en-NZ" sz="2400" dirty="0">
                <a:latin typeface="+mn-lt"/>
              </a:rPr>
              <a:t>&lt;Text View</a:t>
            </a:r>
          </a:p>
          <a:p>
            <a:pPr marL="600075" lvl="2" indent="0" algn="just">
              <a:buNone/>
            </a:pPr>
            <a:r>
              <a:rPr lang="en-NZ" sz="2400" dirty="0">
                <a:latin typeface="+mn-lt"/>
              </a:rPr>
              <a:t>    </a:t>
            </a:r>
            <a:r>
              <a:rPr lang="en-NZ" sz="2400" dirty="0" err="1">
                <a:latin typeface="+mn-lt"/>
              </a:rPr>
              <a:t>android:text</a:t>
            </a:r>
            <a:r>
              <a:rPr lang="en-NZ" sz="2400" dirty="0">
                <a:latin typeface="+mn-lt"/>
              </a:rPr>
              <a:t>="</a:t>
            </a:r>
            <a:r>
              <a:rPr lang="en-NZ" sz="2400" dirty="0" err="1">
                <a:latin typeface="+mn-lt"/>
              </a:rPr>
              <a:t>Hapy</a:t>
            </a:r>
            <a:r>
              <a:rPr lang="en-NZ" sz="2400" dirty="0">
                <a:latin typeface="+mn-lt"/>
              </a:rPr>
              <a:t> Birthday"</a:t>
            </a:r>
          </a:p>
          <a:p>
            <a:pPr marL="600075" lvl="2" indent="0" algn="just">
              <a:buNone/>
            </a:pPr>
            <a:r>
              <a:rPr lang="en-NZ" sz="2400" dirty="0">
                <a:latin typeface="+mn-lt"/>
              </a:rPr>
              <a:t>    </a:t>
            </a:r>
            <a:r>
              <a:rPr lang="en-NZ" sz="2400" dirty="0" err="1">
                <a:latin typeface="+mn-lt"/>
              </a:rPr>
              <a:t>android:layout_width</a:t>
            </a:r>
            <a:r>
              <a:rPr lang="en-NZ" sz="2400" dirty="0">
                <a:latin typeface="+mn-lt"/>
              </a:rPr>
              <a:t>="150dp"</a:t>
            </a:r>
          </a:p>
          <a:p>
            <a:pPr marL="600075" lvl="2" indent="0" algn="just">
              <a:buNone/>
            </a:pPr>
            <a:r>
              <a:rPr lang="en-NZ" sz="2400" dirty="0">
                <a:latin typeface="+mn-lt"/>
              </a:rPr>
              <a:t>    </a:t>
            </a:r>
            <a:r>
              <a:rPr lang="en-NZ" sz="2400" dirty="0" err="1">
                <a:latin typeface="+mn-lt"/>
              </a:rPr>
              <a:t>android:layout_height</a:t>
            </a:r>
            <a:r>
              <a:rPr lang="en-NZ" sz="2400" dirty="0">
                <a:latin typeface="+mn-lt"/>
              </a:rPr>
              <a:t>="150"</a:t>
            </a:r>
          </a:p>
          <a:p>
            <a:pPr marL="600075" lvl="2" indent="0" algn="just">
              <a:buNone/>
            </a:pPr>
            <a:r>
              <a:rPr lang="en-NZ" sz="2400" dirty="0">
                <a:latin typeface="+mn-lt"/>
              </a:rPr>
              <a:t>    </a:t>
            </a:r>
            <a:r>
              <a:rPr lang="en-NZ" sz="2400" dirty="0" err="1">
                <a:latin typeface="+mn-lt"/>
              </a:rPr>
              <a:t>android:background</a:t>
            </a:r>
            <a:r>
              <a:rPr lang="en-NZ" sz="2400" dirty="0">
                <a:latin typeface="+mn-lt"/>
              </a:rPr>
              <a:t>="@</a:t>
            </a:r>
            <a:r>
              <a:rPr lang="en-NZ" sz="2400" dirty="0" err="1">
                <a:latin typeface="+mn-lt"/>
              </a:rPr>
              <a:t>android:color</a:t>
            </a:r>
            <a:r>
              <a:rPr lang="en-NZ" sz="2400" dirty="0">
                <a:latin typeface="+mn-lt"/>
              </a:rPr>
              <a:t>/</a:t>
            </a:r>
            <a:r>
              <a:rPr lang="en-NZ" sz="2400" dirty="0" err="1">
                <a:latin typeface="+mn-lt"/>
              </a:rPr>
              <a:t>darker_groy</a:t>
            </a:r>
            <a:r>
              <a:rPr lang="en-NZ" sz="2400" dirty="0">
                <a:latin typeface="+mn-lt"/>
              </a:rPr>
              <a:t>"</a:t>
            </a:r>
          </a:p>
          <a:p>
            <a:pPr marL="600075" lvl="2" indent="0" algn="just">
              <a:buNone/>
            </a:pPr>
            <a:r>
              <a:rPr lang="en-NZ" sz="2400" dirty="0">
                <a:latin typeface="+mn-lt"/>
              </a:rPr>
              <a:t>&gt;</a:t>
            </a:r>
            <a:endParaRPr lang="en-US" sz="2400" dirty="0">
              <a:solidFill>
                <a:schemeClr val="tx1"/>
              </a:solidFill>
              <a:latin typeface="+mn-lt"/>
            </a:endParaRPr>
          </a:p>
        </p:txBody>
      </p:sp>
    </p:spTree>
    <p:extLst>
      <p:ext uri="{BB962C8B-B14F-4D97-AF65-F5344CB8AC3E}">
        <p14:creationId xmlns:p14="http://schemas.microsoft.com/office/powerpoint/2010/main" val="4084325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US" sz="3200" dirty="0"/>
              <a:t>XML Visualizer</a:t>
            </a:r>
          </a:p>
        </p:txBody>
      </p:sp>
      <p:sp>
        <p:nvSpPr>
          <p:cNvPr id="22531" name="Rectangle 3"/>
          <p:cNvSpPr>
            <a:spLocks noGrp="1" noChangeArrowheads="1"/>
          </p:cNvSpPr>
          <p:nvPr>
            <p:ph idx="1"/>
          </p:nvPr>
        </p:nvSpPr>
        <p:spPr>
          <a:xfrm>
            <a:off x="1271451" y="1985554"/>
            <a:ext cx="9631680" cy="4140610"/>
          </a:xfrm>
        </p:spPr>
        <p:txBody>
          <a:bodyPr>
            <a:noAutofit/>
          </a:bodyPr>
          <a:lstStyle/>
          <a:p>
            <a:pPr algn="just">
              <a:buFont typeface="Wingdings" panose="05000000000000000000" pitchFamily="2" charset="2"/>
              <a:buChar char="§"/>
            </a:pPr>
            <a:r>
              <a:rPr lang="en-NZ" sz="2400" dirty="0">
                <a:latin typeface="+mn-lt"/>
              </a:rPr>
              <a:t>Android uses </a:t>
            </a:r>
            <a:r>
              <a:rPr lang="en-NZ" sz="2400" dirty="0">
                <a:solidFill>
                  <a:schemeClr val="accent1"/>
                </a:solidFill>
                <a:latin typeface="+mn-lt"/>
              </a:rPr>
              <a:t>XML</a:t>
            </a:r>
            <a:r>
              <a:rPr lang="en-NZ" sz="2400" dirty="0">
                <a:latin typeface="+mn-lt"/>
              </a:rPr>
              <a:t> to define the UI of the app, meaning that the layout of the UI, UI controls and their locations, etc. are defined via XML files.</a:t>
            </a:r>
          </a:p>
          <a:p>
            <a:pPr algn="just">
              <a:buFont typeface="Wingdings" panose="05000000000000000000" pitchFamily="2" charset="2"/>
              <a:buChar char="§"/>
            </a:pPr>
            <a:r>
              <a:rPr lang="en-NZ" sz="2400" dirty="0">
                <a:latin typeface="+mn-lt"/>
              </a:rPr>
              <a:t>You can visualize Android XML code online until you install Android Studio IDE by referring to </a:t>
            </a:r>
            <a:r>
              <a:rPr lang="en-NZ" sz="2400" dirty="0">
                <a:latin typeface="+mn-lt"/>
                <a:hlinkClick r:id="rId4"/>
              </a:rPr>
              <a:t>XML Visualizer</a:t>
            </a:r>
            <a:r>
              <a:rPr lang="en-NZ" sz="2400" dirty="0">
                <a:latin typeface="+mn-lt"/>
              </a:rPr>
              <a:t>:</a:t>
            </a:r>
          </a:p>
          <a:p>
            <a:pPr algn="just">
              <a:buFont typeface="Wingdings" panose="05000000000000000000" pitchFamily="2" charset="2"/>
              <a:buChar char="§"/>
            </a:pPr>
            <a:endParaRPr lang="en-NZ" sz="2400" dirty="0">
              <a:latin typeface="+mn-lt"/>
            </a:endParaRPr>
          </a:p>
          <a:p>
            <a:pPr marL="0" indent="0" algn="just">
              <a:buNone/>
            </a:pPr>
            <a:endParaRPr lang="en-US" sz="2400" dirty="0">
              <a:solidFill>
                <a:schemeClr val="tx1"/>
              </a:solidFill>
              <a:latin typeface="+mn-lt"/>
            </a:endParaRPr>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2</a:t>
            </a:fld>
            <a:endParaRPr lang="en-US"/>
          </a:p>
        </p:txBody>
      </p:sp>
      <p:pic>
        <p:nvPicPr>
          <p:cNvPr id="2" name="Picture 1"/>
          <p:cNvPicPr>
            <a:picLocks noChangeAspect="1"/>
          </p:cNvPicPr>
          <p:nvPr/>
        </p:nvPicPr>
        <p:blipFill rotWithShape="1">
          <a:blip r:embed="rId5"/>
          <a:srcRect l="58180" t="10065" r="8835" b="20888"/>
          <a:stretch/>
        </p:blipFill>
        <p:spPr>
          <a:xfrm>
            <a:off x="3471169" y="3949457"/>
            <a:ext cx="4955462" cy="2917419"/>
          </a:xfrm>
          <a:prstGeom prst="rect">
            <a:avLst/>
          </a:prstGeom>
        </p:spPr>
      </p:pic>
    </p:spTree>
    <p:extLst>
      <p:ext uri="{BB962C8B-B14F-4D97-AF65-F5344CB8AC3E}">
        <p14:creationId xmlns:p14="http://schemas.microsoft.com/office/powerpoint/2010/main" val="208371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US" sz="3200" dirty="0"/>
              <a:t>Views</a:t>
            </a:r>
            <a:br>
              <a:rPr lang="en-US" sz="3200" dirty="0"/>
            </a:br>
            <a:r>
              <a:rPr lang="en-US" sz="3200" dirty="0" err="1">
                <a:solidFill>
                  <a:schemeClr val="accent1"/>
                </a:solidFill>
              </a:rPr>
              <a:t>TextView</a:t>
            </a:r>
            <a:br>
              <a:rPr lang="en-US" sz="3200" dirty="0">
                <a:solidFill>
                  <a:schemeClr val="accent1"/>
                </a:solidFill>
              </a:rPr>
            </a:br>
            <a:r>
              <a:rPr lang="en-US" sz="3200" dirty="0">
                <a:solidFill>
                  <a:schemeClr val="accent4"/>
                </a:solidFill>
              </a:rPr>
              <a:t>Scale Independent Pixels</a:t>
            </a:r>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20</a:t>
            </a:fld>
            <a:endParaRPr lang="en-US"/>
          </a:p>
        </p:txBody>
      </p:sp>
      <p:sp>
        <p:nvSpPr>
          <p:cNvPr id="9" name="Rectangle 3"/>
          <p:cNvSpPr>
            <a:spLocks noGrp="1" noChangeArrowheads="1"/>
          </p:cNvSpPr>
          <p:nvPr>
            <p:ph idx="1"/>
          </p:nvPr>
        </p:nvSpPr>
        <p:spPr>
          <a:xfrm>
            <a:off x="1271451" y="1985554"/>
            <a:ext cx="9631680" cy="4140610"/>
          </a:xfrm>
        </p:spPr>
        <p:txBody>
          <a:bodyPr>
            <a:noAutofit/>
          </a:bodyPr>
          <a:lstStyle/>
          <a:p>
            <a:pPr algn="just">
              <a:buFont typeface="Wingdings" panose="05000000000000000000" pitchFamily="2" charset="2"/>
              <a:buChar char="§"/>
            </a:pPr>
            <a:r>
              <a:rPr lang="en-NZ" sz="2400" dirty="0">
                <a:latin typeface="+mn-lt"/>
              </a:rPr>
              <a:t>A </a:t>
            </a:r>
            <a:r>
              <a:rPr lang="en-NZ" sz="2400" dirty="0">
                <a:solidFill>
                  <a:schemeClr val="accent1"/>
                </a:solidFill>
                <a:latin typeface="+mn-lt"/>
              </a:rPr>
              <a:t>scale-independent pixel (</a:t>
            </a:r>
            <a:r>
              <a:rPr lang="en-NZ" sz="2400" dirty="0" err="1">
                <a:solidFill>
                  <a:schemeClr val="accent1"/>
                </a:solidFill>
                <a:latin typeface="+mn-lt"/>
              </a:rPr>
              <a:t>sp</a:t>
            </a:r>
            <a:r>
              <a:rPr lang="en-NZ" sz="2400" dirty="0">
                <a:solidFill>
                  <a:schemeClr val="accent1"/>
                </a:solidFill>
                <a:latin typeface="+mn-lt"/>
              </a:rPr>
              <a:t>) </a:t>
            </a:r>
            <a:r>
              <a:rPr lang="en-NZ" sz="2400" dirty="0">
                <a:latin typeface="+mn-lt"/>
              </a:rPr>
              <a:t>is a unit of length for specifying the size of a font of type. </a:t>
            </a:r>
          </a:p>
          <a:p>
            <a:pPr lvl="1" algn="just">
              <a:buFont typeface="Wingdings" panose="05000000000000000000" pitchFamily="2" charset="2"/>
              <a:buChar char="§"/>
            </a:pPr>
            <a:r>
              <a:rPr lang="en-NZ" sz="2400" dirty="0">
                <a:latin typeface="+mn-lt"/>
              </a:rPr>
              <a:t>Its length depends on the user’s preference for font size, set in the Settings app of the Android device.</a:t>
            </a:r>
          </a:p>
          <a:p>
            <a:pPr algn="just">
              <a:buFont typeface="Wingdings" panose="05000000000000000000" pitchFamily="2" charset="2"/>
              <a:buChar char="§"/>
            </a:pPr>
            <a:r>
              <a:rPr lang="en-NZ" sz="2400" dirty="0">
                <a:latin typeface="+mn-lt"/>
              </a:rPr>
              <a:t>To respect the user’s preferences, </a:t>
            </a:r>
            <a:r>
              <a:rPr lang="en-NZ" sz="2400" dirty="0">
                <a:solidFill>
                  <a:srgbClr val="FF0000"/>
                </a:solidFill>
                <a:latin typeface="+mn-lt"/>
              </a:rPr>
              <a:t>you should specify all font sizes in scale-independent pixels</a:t>
            </a:r>
            <a:r>
              <a:rPr lang="en-NZ" sz="2400" dirty="0">
                <a:latin typeface="+mn-lt"/>
              </a:rPr>
              <a:t>. </a:t>
            </a:r>
          </a:p>
          <a:p>
            <a:pPr algn="just">
              <a:buFont typeface="Wingdings" panose="05000000000000000000" pitchFamily="2" charset="2"/>
              <a:buChar char="§"/>
            </a:pPr>
            <a:r>
              <a:rPr lang="en-NZ" sz="2400" dirty="0">
                <a:latin typeface="+mn-lt"/>
              </a:rPr>
              <a:t>All other measurements should be given in device-independent pixels (</a:t>
            </a:r>
            <a:r>
              <a:rPr lang="en-NZ" sz="2400" dirty="0" err="1">
                <a:latin typeface="+mn-lt"/>
              </a:rPr>
              <a:t>dp’s</a:t>
            </a:r>
            <a:r>
              <a:rPr lang="en-NZ" sz="2400" dirty="0">
                <a:latin typeface="+mn-lt"/>
              </a:rPr>
              <a:t>).</a:t>
            </a:r>
            <a:endParaRPr lang="en-US" sz="2400" dirty="0">
              <a:solidFill>
                <a:schemeClr val="tx1"/>
              </a:solidFill>
              <a:latin typeface="+mn-lt"/>
            </a:endParaRPr>
          </a:p>
        </p:txBody>
      </p:sp>
    </p:spTree>
    <p:extLst>
      <p:ext uri="{BB962C8B-B14F-4D97-AF65-F5344CB8AC3E}">
        <p14:creationId xmlns:p14="http://schemas.microsoft.com/office/powerpoint/2010/main" val="1570459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US" sz="3200" dirty="0"/>
              <a:t>Material Design</a:t>
            </a:r>
            <a:endParaRPr lang="en-US" sz="3200" dirty="0">
              <a:solidFill>
                <a:schemeClr val="accent4"/>
              </a:solidFill>
            </a:endParaRPr>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21</a:t>
            </a:fld>
            <a:endParaRPr lang="en-US"/>
          </a:p>
        </p:txBody>
      </p:sp>
      <p:pic>
        <p:nvPicPr>
          <p:cNvPr id="2" name="Picture 1"/>
          <p:cNvPicPr>
            <a:picLocks noChangeAspect="1"/>
          </p:cNvPicPr>
          <p:nvPr/>
        </p:nvPicPr>
        <p:blipFill rotWithShape="1">
          <a:blip r:embed="rId4"/>
          <a:srcRect l="58544" t="8647" r="607" b="3722"/>
          <a:stretch/>
        </p:blipFill>
        <p:spPr>
          <a:xfrm>
            <a:off x="-92398" y="0"/>
            <a:ext cx="12284398" cy="7411824"/>
          </a:xfrm>
          <a:prstGeom prst="rect">
            <a:avLst/>
          </a:prstGeom>
        </p:spPr>
      </p:pic>
      <p:sp>
        <p:nvSpPr>
          <p:cNvPr id="9" name="Rectangle 3"/>
          <p:cNvSpPr>
            <a:spLocks noGrp="1" noChangeArrowheads="1"/>
          </p:cNvSpPr>
          <p:nvPr>
            <p:ph idx="1"/>
          </p:nvPr>
        </p:nvSpPr>
        <p:spPr>
          <a:xfrm>
            <a:off x="1935332" y="1692591"/>
            <a:ext cx="7004482" cy="3562990"/>
          </a:xfrm>
          <a:solidFill>
            <a:srgbClr val="F8F8F8">
              <a:alpha val="75686"/>
            </a:srgbClr>
          </a:solidFill>
        </p:spPr>
        <p:txBody>
          <a:bodyPr>
            <a:noAutofit/>
          </a:bodyPr>
          <a:lstStyle/>
          <a:p>
            <a:pPr algn="just">
              <a:buFont typeface="Wingdings" panose="05000000000000000000" pitchFamily="2" charset="2"/>
              <a:buChar char="§"/>
            </a:pPr>
            <a:r>
              <a:rPr lang="en-NZ" sz="2400" dirty="0">
                <a:latin typeface="+mn-lt"/>
                <a:hlinkClick r:id="rId5"/>
              </a:rPr>
              <a:t>Material Design</a:t>
            </a:r>
            <a:r>
              <a:rPr lang="en-NZ" sz="2400" dirty="0">
                <a:latin typeface="+mn-lt"/>
              </a:rPr>
              <a:t> is a design language developed by Google to help create consistent and beautiful apps across different devices and platforms.</a:t>
            </a:r>
          </a:p>
          <a:p>
            <a:pPr algn="just">
              <a:buFont typeface="Wingdings" panose="05000000000000000000" pitchFamily="2" charset="2"/>
              <a:buChar char="§"/>
            </a:pPr>
            <a:r>
              <a:rPr lang="en-NZ" sz="2400" dirty="0">
                <a:latin typeface="+mn-lt"/>
              </a:rPr>
              <a:t>The design specifications highlight the best practices for designing your app on the layout of your app, visual style, imagery,  animations, etc.</a:t>
            </a:r>
            <a:endParaRPr lang="en-US" sz="2400" dirty="0">
              <a:latin typeface="+mn-lt"/>
            </a:endParaRPr>
          </a:p>
        </p:txBody>
      </p:sp>
    </p:spTree>
    <p:extLst>
      <p:ext uri="{BB962C8B-B14F-4D97-AF65-F5344CB8AC3E}">
        <p14:creationId xmlns:p14="http://schemas.microsoft.com/office/powerpoint/2010/main" val="3524772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US" sz="3200" dirty="0"/>
              <a:t>Material Design</a:t>
            </a:r>
            <a:br>
              <a:rPr lang="en-US" sz="3200" dirty="0"/>
            </a:br>
            <a:r>
              <a:rPr lang="en-US" sz="3200" dirty="0">
                <a:solidFill>
                  <a:schemeClr val="accent1"/>
                </a:solidFill>
              </a:rPr>
              <a:t>Typography</a:t>
            </a:r>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22</a:t>
            </a:fld>
            <a:endParaRPr lang="en-US"/>
          </a:p>
        </p:txBody>
      </p:sp>
      <p:sp>
        <p:nvSpPr>
          <p:cNvPr id="9" name="Rectangle 3"/>
          <p:cNvSpPr>
            <a:spLocks noGrp="1" noChangeArrowheads="1"/>
          </p:cNvSpPr>
          <p:nvPr>
            <p:ph idx="1"/>
          </p:nvPr>
        </p:nvSpPr>
        <p:spPr>
          <a:xfrm>
            <a:off x="1271451" y="1985554"/>
            <a:ext cx="9631680" cy="4140610"/>
          </a:xfrm>
        </p:spPr>
        <p:txBody>
          <a:bodyPr>
            <a:noAutofit/>
          </a:bodyPr>
          <a:lstStyle/>
          <a:p>
            <a:pPr algn="just">
              <a:buFont typeface="Wingdings" panose="05000000000000000000" pitchFamily="2" charset="2"/>
              <a:buChar char="§"/>
            </a:pPr>
            <a:r>
              <a:rPr lang="en-NZ" sz="2400" dirty="0">
                <a:latin typeface="+mn-lt"/>
              </a:rPr>
              <a:t>For example, these are the text sizes recommended by Material Design under </a:t>
            </a:r>
            <a:r>
              <a:rPr lang="en-NZ" sz="2400" dirty="0">
                <a:latin typeface="+mn-lt"/>
                <a:hlinkClick r:id="rId4"/>
              </a:rPr>
              <a:t>typography</a:t>
            </a:r>
            <a:r>
              <a:rPr lang="en-NZ" sz="2400" dirty="0">
                <a:latin typeface="+mn-lt"/>
              </a:rPr>
              <a:t> section:</a:t>
            </a:r>
          </a:p>
          <a:p>
            <a:pPr algn="just">
              <a:buFont typeface="Wingdings" panose="05000000000000000000" pitchFamily="2" charset="2"/>
              <a:buChar char="§"/>
            </a:pPr>
            <a:endParaRPr lang="en-US" sz="2400" dirty="0">
              <a:solidFill>
                <a:schemeClr val="tx1"/>
              </a:solidFill>
              <a:latin typeface="+mn-lt"/>
            </a:endParaRPr>
          </a:p>
        </p:txBody>
      </p:sp>
      <p:pic>
        <p:nvPicPr>
          <p:cNvPr id="2" name="Picture 1"/>
          <p:cNvPicPr>
            <a:picLocks noChangeAspect="1"/>
          </p:cNvPicPr>
          <p:nvPr/>
        </p:nvPicPr>
        <p:blipFill rotWithShape="1">
          <a:blip r:embed="rId5"/>
          <a:srcRect l="75947" t="25081" r="8253" b="17702"/>
          <a:stretch/>
        </p:blipFill>
        <p:spPr>
          <a:xfrm>
            <a:off x="4517243" y="2876549"/>
            <a:ext cx="3909388" cy="3981451"/>
          </a:xfrm>
          <a:prstGeom prst="rect">
            <a:avLst/>
          </a:prstGeom>
        </p:spPr>
      </p:pic>
    </p:spTree>
    <p:extLst>
      <p:ext uri="{BB962C8B-B14F-4D97-AF65-F5344CB8AC3E}">
        <p14:creationId xmlns:p14="http://schemas.microsoft.com/office/powerpoint/2010/main" val="489207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z="3200" dirty="0"/>
              <a:t>Material Design</a:t>
            </a:r>
            <a:br>
              <a:rPr lang="en-US" sz="3200" dirty="0"/>
            </a:br>
            <a:r>
              <a:rPr lang="en-US" sz="3200" dirty="0">
                <a:solidFill>
                  <a:schemeClr val="accent1"/>
                </a:solidFill>
              </a:rPr>
              <a:t>Color</a:t>
            </a:r>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23</a:t>
            </a:fld>
            <a:endParaRPr lang="en-US"/>
          </a:p>
        </p:txBody>
      </p:sp>
      <p:sp>
        <p:nvSpPr>
          <p:cNvPr id="9" name="Rectangle 3"/>
          <p:cNvSpPr>
            <a:spLocks noGrp="1" noChangeArrowheads="1"/>
          </p:cNvSpPr>
          <p:nvPr>
            <p:ph idx="1"/>
          </p:nvPr>
        </p:nvSpPr>
        <p:spPr>
          <a:xfrm>
            <a:off x="1271450" y="1985554"/>
            <a:ext cx="4581397" cy="4140610"/>
          </a:xfrm>
        </p:spPr>
        <p:txBody>
          <a:bodyPr>
            <a:noAutofit/>
          </a:bodyPr>
          <a:lstStyle/>
          <a:p>
            <a:pPr marL="0" indent="0" algn="just">
              <a:buNone/>
            </a:pPr>
            <a:r>
              <a:rPr lang="en-NZ" sz="2400" dirty="0">
                <a:latin typeface="+mn-lt"/>
              </a:rPr>
              <a:t>Material Design also has recommendations for selecting colors by introducing </a:t>
            </a:r>
            <a:r>
              <a:rPr lang="en-NZ" sz="2400" dirty="0">
                <a:latin typeface="+mn-lt"/>
                <a:hlinkClick r:id="rId3"/>
              </a:rPr>
              <a:t>Color Palette</a:t>
            </a:r>
            <a:r>
              <a:rPr lang="en-NZ" sz="2400" dirty="0">
                <a:latin typeface="+mn-lt"/>
              </a:rPr>
              <a:t>:</a:t>
            </a:r>
          </a:p>
          <a:p>
            <a:pPr marL="0" indent="0" algn="just">
              <a:buNone/>
            </a:pPr>
            <a:r>
              <a:rPr lang="en-NZ" sz="2400" dirty="0">
                <a:latin typeface="+mn-lt"/>
              </a:rPr>
              <a:t>You can select the hex values (such as #9C27B0 and use it as values for color related attributes. For example:</a:t>
            </a:r>
          </a:p>
          <a:p>
            <a:pPr marL="0" indent="0" algn="just">
              <a:buNone/>
            </a:pPr>
            <a:r>
              <a:rPr lang="en-NZ" sz="2400" i="1" dirty="0" err="1">
                <a:latin typeface="+mn-lt"/>
              </a:rPr>
              <a:t>android:textColor</a:t>
            </a:r>
            <a:r>
              <a:rPr lang="en-NZ" sz="2400" i="1" dirty="0">
                <a:latin typeface="+mn-lt"/>
              </a:rPr>
              <a:t>="</a:t>
            </a:r>
            <a:r>
              <a:rPr lang="en-NZ" sz="2400" dirty="0"/>
              <a:t> #9C27B0</a:t>
            </a:r>
            <a:r>
              <a:rPr lang="en-NZ" sz="2400" i="1" dirty="0">
                <a:latin typeface="+mn-lt"/>
              </a:rPr>
              <a:t>"</a:t>
            </a:r>
          </a:p>
          <a:p>
            <a:pPr algn="just">
              <a:buFont typeface="Wingdings" panose="05000000000000000000" pitchFamily="2" charset="2"/>
              <a:buChar char="§"/>
            </a:pPr>
            <a:endParaRPr lang="en-NZ" sz="2400" dirty="0">
              <a:latin typeface="+mn-lt"/>
            </a:endParaRPr>
          </a:p>
          <a:p>
            <a:pPr algn="just">
              <a:buFont typeface="Wingdings" panose="05000000000000000000" pitchFamily="2" charset="2"/>
              <a:buChar char="§"/>
            </a:pPr>
            <a:endParaRPr lang="en-US" sz="2400" dirty="0">
              <a:solidFill>
                <a:schemeClr val="tx1"/>
              </a:solidFill>
              <a:latin typeface="+mn-lt"/>
            </a:endParaRPr>
          </a:p>
        </p:txBody>
      </p:sp>
      <p:pic>
        <p:nvPicPr>
          <p:cNvPr id="3" name="Picture 2"/>
          <p:cNvPicPr>
            <a:picLocks noChangeAspect="1"/>
          </p:cNvPicPr>
          <p:nvPr/>
        </p:nvPicPr>
        <p:blipFill rotWithShape="1">
          <a:blip r:embed="rId4"/>
          <a:srcRect l="62891" t="19722" r="6172" b="9444"/>
          <a:stretch/>
        </p:blipFill>
        <p:spPr>
          <a:xfrm>
            <a:off x="5852848" y="1985554"/>
            <a:ext cx="6472502" cy="4167899"/>
          </a:xfrm>
          <a:prstGeom prst="rect">
            <a:avLst/>
          </a:prstGeom>
        </p:spPr>
      </p:pic>
    </p:spTree>
    <p:extLst>
      <p:ext uri="{BB962C8B-B14F-4D97-AF65-F5344CB8AC3E}">
        <p14:creationId xmlns:p14="http://schemas.microsoft.com/office/powerpoint/2010/main" val="1656331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z="3200" dirty="0"/>
              <a:t>Exercise 1</a:t>
            </a:r>
            <a:endParaRPr lang="en-US" sz="3200" dirty="0">
              <a:solidFill>
                <a:schemeClr val="accent1"/>
              </a:solidFill>
            </a:endParaRPr>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24</a:t>
            </a:fld>
            <a:endParaRPr lang="en-US"/>
          </a:p>
        </p:txBody>
      </p:sp>
      <p:sp>
        <p:nvSpPr>
          <p:cNvPr id="9" name="Rectangle 3"/>
          <p:cNvSpPr>
            <a:spLocks noGrp="1" noChangeArrowheads="1"/>
          </p:cNvSpPr>
          <p:nvPr>
            <p:ph idx="1"/>
          </p:nvPr>
        </p:nvSpPr>
        <p:spPr>
          <a:xfrm>
            <a:off x="1271450" y="1985554"/>
            <a:ext cx="4581397" cy="4140610"/>
          </a:xfrm>
        </p:spPr>
        <p:txBody>
          <a:bodyPr>
            <a:noAutofit/>
          </a:bodyPr>
          <a:lstStyle/>
          <a:p>
            <a:pPr marL="0" indent="0" algn="just">
              <a:buNone/>
            </a:pPr>
            <a:r>
              <a:rPr lang="en-NZ" sz="2400" dirty="0">
                <a:latin typeface="+mn-lt"/>
              </a:rPr>
              <a:t>Try to design the following UI.</a:t>
            </a:r>
          </a:p>
          <a:p>
            <a:pPr marL="0" indent="0" algn="just">
              <a:buNone/>
            </a:pPr>
            <a:r>
              <a:rPr lang="en-NZ" sz="2400" dirty="0">
                <a:latin typeface="+mn-lt"/>
              </a:rPr>
              <a:t>Select proper colors from the </a:t>
            </a:r>
            <a:r>
              <a:rPr lang="en-NZ" sz="2400" dirty="0">
                <a:latin typeface="+mn-lt"/>
                <a:hlinkClick r:id="rId3"/>
              </a:rPr>
              <a:t>Material Design Color Pallet</a:t>
            </a:r>
            <a:endParaRPr lang="en-NZ" sz="2400" dirty="0">
              <a:latin typeface="+mn-lt"/>
            </a:endParaRPr>
          </a:p>
        </p:txBody>
      </p:sp>
      <p:pic>
        <p:nvPicPr>
          <p:cNvPr id="2" name="Picture 1"/>
          <p:cNvPicPr>
            <a:picLocks noChangeAspect="1"/>
          </p:cNvPicPr>
          <p:nvPr/>
        </p:nvPicPr>
        <p:blipFill rotWithShape="1">
          <a:blip r:embed="rId4"/>
          <a:srcRect l="81016" t="10556" r="8984" b="23889"/>
          <a:stretch/>
        </p:blipFill>
        <p:spPr>
          <a:xfrm>
            <a:off x="7991475" y="1273380"/>
            <a:ext cx="3028949" cy="5584620"/>
          </a:xfrm>
          <a:prstGeom prst="rect">
            <a:avLst/>
          </a:prstGeom>
        </p:spPr>
      </p:pic>
    </p:spTree>
    <p:extLst>
      <p:ext uri="{BB962C8B-B14F-4D97-AF65-F5344CB8AC3E}">
        <p14:creationId xmlns:p14="http://schemas.microsoft.com/office/powerpoint/2010/main" val="510863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US" sz="3200" dirty="0"/>
              <a:t>Views</a:t>
            </a:r>
            <a:br>
              <a:rPr lang="en-US" sz="3200" dirty="0"/>
            </a:br>
            <a:r>
              <a:rPr lang="en-US" sz="3200" dirty="0" err="1">
                <a:solidFill>
                  <a:schemeClr val="accent1"/>
                </a:solidFill>
              </a:rPr>
              <a:t>ImageView</a:t>
            </a:r>
            <a:endParaRPr lang="en-US" sz="3200" dirty="0">
              <a:solidFill>
                <a:schemeClr val="accent1"/>
              </a:solidFill>
            </a:endParaRPr>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25</a:t>
            </a:fld>
            <a:endParaRPr lang="en-US"/>
          </a:p>
        </p:txBody>
      </p:sp>
      <p:sp>
        <p:nvSpPr>
          <p:cNvPr id="9" name="Rectangle 3"/>
          <p:cNvSpPr>
            <a:spLocks noGrp="1" noChangeArrowheads="1"/>
          </p:cNvSpPr>
          <p:nvPr>
            <p:ph idx="1"/>
          </p:nvPr>
        </p:nvSpPr>
        <p:spPr>
          <a:xfrm>
            <a:off x="1271451" y="1985554"/>
            <a:ext cx="9631680" cy="4140610"/>
          </a:xfrm>
        </p:spPr>
        <p:txBody>
          <a:bodyPr>
            <a:noAutofit/>
          </a:bodyPr>
          <a:lstStyle/>
          <a:p>
            <a:pPr algn="just">
              <a:buFont typeface="Wingdings" panose="05000000000000000000" pitchFamily="2" charset="2"/>
              <a:buChar char="§"/>
            </a:pPr>
            <a:r>
              <a:rPr lang="en-NZ" sz="2400" dirty="0" err="1">
                <a:latin typeface="+mn-lt"/>
              </a:rPr>
              <a:t>ImageView</a:t>
            </a:r>
            <a:r>
              <a:rPr lang="en-NZ" sz="2400" dirty="0">
                <a:latin typeface="+mn-lt"/>
              </a:rPr>
              <a:t> is used to displays an image such as an icon or a photograph.</a:t>
            </a:r>
          </a:p>
          <a:p>
            <a:pPr algn="just">
              <a:buFont typeface="Wingdings" panose="05000000000000000000" pitchFamily="2" charset="2"/>
              <a:buChar char="§"/>
            </a:pPr>
            <a:endParaRPr lang="en-US" sz="2400" dirty="0">
              <a:solidFill>
                <a:schemeClr val="tx1"/>
              </a:solidFill>
              <a:latin typeface="+mn-lt"/>
            </a:endParaRPr>
          </a:p>
        </p:txBody>
      </p:sp>
      <p:pic>
        <p:nvPicPr>
          <p:cNvPr id="3" name="Picture 2"/>
          <p:cNvPicPr>
            <a:picLocks noChangeAspect="1"/>
          </p:cNvPicPr>
          <p:nvPr/>
        </p:nvPicPr>
        <p:blipFill rotWithShape="1">
          <a:blip r:embed="rId4"/>
          <a:srcRect l="58203" t="10000" r="8985" b="22778"/>
          <a:stretch/>
        </p:blipFill>
        <p:spPr>
          <a:xfrm>
            <a:off x="2235924" y="2905074"/>
            <a:ext cx="6860451" cy="3952926"/>
          </a:xfrm>
          <a:prstGeom prst="rect">
            <a:avLst/>
          </a:prstGeom>
        </p:spPr>
      </p:pic>
    </p:spTree>
    <p:extLst>
      <p:ext uri="{BB962C8B-B14F-4D97-AF65-F5344CB8AC3E}">
        <p14:creationId xmlns:p14="http://schemas.microsoft.com/office/powerpoint/2010/main" val="1099903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US" sz="3200" dirty="0"/>
              <a:t>Views</a:t>
            </a:r>
            <a:br>
              <a:rPr lang="en-US" sz="3200" dirty="0"/>
            </a:br>
            <a:r>
              <a:rPr lang="en-US" sz="3200" dirty="0" err="1">
                <a:solidFill>
                  <a:schemeClr val="accent1"/>
                </a:solidFill>
              </a:rPr>
              <a:t>ImageView</a:t>
            </a:r>
            <a:br>
              <a:rPr lang="en-US" sz="3200" dirty="0">
                <a:solidFill>
                  <a:schemeClr val="accent1"/>
                </a:solidFill>
              </a:rPr>
            </a:br>
            <a:r>
              <a:rPr lang="en-US" sz="3200" dirty="0">
                <a:solidFill>
                  <a:srgbClr val="FFC000"/>
                </a:solidFill>
              </a:rPr>
              <a:t>Attributes</a:t>
            </a:r>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26</a:t>
            </a:fld>
            <a:endParaRPr lang="en-US"/>
          </a:p>
        </p:txBody>
      </p:sp>
      <p:sp>
        <p:nvSpPr>
          <p:cNvPr id="9" name="Rectangle 3"/>
          <p:cNvSpPr>
            <a:spLocks noGrp="1" noChangeArrowheads="1"/>
          </p:cNvSpPr>
          <p:nvPr>
            <p:ph idx="1"/>
          </p:nvPr>
        </p:nvSpPr>
        <p:spPr>
          <a:xfrm>
            <a:off x="1271451" y="1985554"/>
            <a:ext cx="9631680" cy="4140610"/>
          </a:xfrm>
        </p:spPr>
        <p:txBody>
          <a:bodyPr>
            <a:noAutofit/>
          </a:bodyPr>
          <a:lstStyle/>
          <a:p>
            <a:pPr marL="0" indent="0" algn="just">
              <a:buNone/>
            </a:pPr>
            <a:r>
              <a:rPr lang="en-NZ" sz="2400" dirty="0" err="1">
                <a:solidFill>
                  <a:srgbClr val="660E7A"/>
                </a:solidFill>
              </a:rPr>
              <a:t>android</a:t>
            </a:r>
            <a:r>
              <a:rPr lang="en-NZ" sz="2400" dirty="0" err="1">
                <a:solidFill>
                  <a:srgbClr val="0000FF"/>
                </a:solidFill>
              </a:rPr>
              <a:t>:src</a:t>
            </a:r>
            <a:r>
              <a:rPr lang="en-NZ" sz="2400" dirty="0">
                <a:solidFill>
                  <a:srgbClr val="0000FF"/>
                </a:solidFill>
              </a:rPr>
              <a:t>=</a:t>
            </a:r>
            <a:r>
              <a:rPr lang="en-NZ" sz="2400" dirty="0">
                <a:solidFill>
                  <a:srgbClr val="008000"/>
                </a:solidFill>
              </a:rPr>
              <a:t>"@drawable/</a:t>
            </a:r>
            <a:r>
              <a:rPr lang="en-NZ" sz="2400" dirty="0" err="1">
                <a:solidFill>
                  <a:srgbClr val="008000"/>
                </a:solidFill>
              </a:rPr>
              <a:t>image_file_name</a:t>
            </a:r>
            <a:r>
              <a:rPr lang="en-NZ" sz="2400" dirty="0">
                <a:solidFill>
                  <a:srgbClr val="008000"/>
                </a:solidFill>
              </a:rPr>
              <a:t>" </a:t>
            </a:r>
            <a:r>
              <a:rPr lang="en-NZ" sz="2400" dirty="0"/>
              <a:t>refers to the image file. There is no need to provide the image file extension like .jpg or .</a:t>
            </a:r>
            <a:r>
              <a:rPr lang="en-NZ" sz="2400" dirty="0" err="1"/>
              <a:t>png</a:t>
            </a:r>
            <a:r>
              <a:rPr lang="en-NZ" sz="2400" dirty="0"/>
              <a:t>. The images must be manually added to the drawable folder before it is being used. An error will be shown if the image does not exist.</a:t>
            </a:r>
          </a:p>
          <a:p>
            <a:pPr marL="0" indent="0" algn="just">
              <a:buNone/>
            </a:pPr>
            <a:r>
              <a:rPr lang="en-NZ" sz="2400" dirty="0" err="1">
                <a:solidFill>
                  <a:srgbClr val="660E7A"/>
                </a:solidFill>
              </a:rPr>
              <a:t>android</a:t>
            </a:r>
            <a:r>
              <a:rPr lang="en-NZ" sz="2400" dirty="0" err="1">
                <a:solidFill>
                  <a:srgbClr val="0000FF"/>
                </a:solidFill>
              </a:rPr>
              <a:t>:scaleType</a:t>
            </a:r>
            <a:r>
              <a:rPr lang="en-NZ" sz="2400" dirty="0">
                <a:solidFill>
                  <a:srgbClr val="0000FF"/>
                </a:solidFill>
              </a:rPr>
              <a:t>=</a:t>
            </a:r>
            <a:r>
              <a:rPr lang="en-NZ" sz="2400" dirty="0">
                <a:solidFill>
                  <a:srgbClr val="008000"/>
                </a:solidFill>
              </a:rPr>
              <a:t>“value" </a:t>
            </a:r>
            <a:r>
              <a:rPr lang="en-NZ" sz="2400" dirty="0"/>
              <a:t>controls how the image should be resized or moved to match the size of this </a:t>
            </a:r>
            <a:r>
              <a:rPr lang="en-NZ" sz="2400" dirty="0" err="1"/>
              <a:t>ImageView</a:t>
            </a:r>
            <a:r>
              <a:rPr lang="en-NZ" sz="2400" dirty="0"/>
              <a:t> when the image size or dimension does not match the view size. Possible values are:</a:t>
            </a:r>
            <a:endParaRPr lang="en-US" sz="2400" dirty="0"/>
          </a:p>
        </p:txBody>
      </p:sp>
    </p:spTree>
    <p:extLst>
      <p:ext uri="{BB962C8B-B14F-4D97-AF65-F5344CB8AC3E}">
        <p14:creationId xmlns:p14="http://schemas.microsoft.com/office/powerpoint/2010/main" val="1536551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US" sz="3200" dirty="0"/>
              <a:t>Views</a:t>
            </a:r>
            <a:br>
              <a:rPr lang="en-US" sz="3200" dirty="0"/>
            </a:br>
            <a:r>
              <a:rPr lang="en-US" sz="3200" dirty="0" err="1">
                <a:solidFill>
                  <a:schemeClr val="accent1"/>
                </a:solidFill>
              </a:rPr>
              <a:t>ImageView</a:t>
            </a:r>
            <a:br>
              <a:rPr lang="en-US" sz="3200" dirty="0">
                <a:solidFill>
                  <a:schemeClr val="accent1"/>
                </a:solidFill>
              </a:rPr>
            </a:br>
            <a:r>
              <a:rPr lang="en-US" sz="3200" dirty="0">
                <a:solidFill>
                  <a:srgbClr val="FFC000"/>
                </a:solidFill>
              </a:rPr>
              <a:t>Attributes</a:t>
            </a:r>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27</a:t>
            </a:fld>
            <a:endParaRPr lang="en-US"/>
          </a:p>
        </p:txBody>
      </p:sp>
      <p:sp>
        <p:nvSpPr>
          <p:cNvPr id="9" name="Rectangle 3"/>
          <p:cNvSpPr>
            <a:spLocks noGrp="1" noChangeArrowheads="1"/>
          </p:cNvSpPr>
          <p:nvPr>
            <p:ph idx="1"/>
          </p:nvPr>
        </p:nvSpPr>
        <p:spPr>
          <a:xfrm>
            <a:off x="1271450" y="1985554"/>
            <a:ext cx="6929576" cy="4140610"/>
          </a:xfrm>
        </p:spPr>
        <p:txBody>
          <a:bodyPr>
            <a:noAutofit/>
          </a:bodyPr>
          <a:lstStyle/>
          <a:p>
            <a:pPr marL="0" indent="0" algn="just">
              <a:buNone/>
            </a:pPr>
            <a:r>
              <a:rPr lang="en-NZ" sz="2400" dirty="0" err="1">
                <a:solidFill>
                  <a:srgbClr val="660E7A"/>
                </a:solidFill>
              </a:rPr>
              <a:t>android</a:t>
            </a:r>
            <a:r>
              <a:rPr lang="en-NZ" sz="2400" dirty="0" err="1">
                <a:solidFill>
                  <a:srgbClr val="0000FF"/>
                </a:solidFill>
              </a:rPr>
              <a:t>:scaleType</a:t>
            </a:r>
            <a:r>
              <a:rPr lang="en-NZ" sz="2400" dirty="0">
                <a:solidFill>
                  <a:srgbClr val="0000FF"/>
                </a:solidFill>
              </a:rPr>
              <a:t>=</a:t>
            </a:r>
            <a:r>
              <a:rPr lang="en-NZ" sz="2400" dirty="0">
                <a:solidFill>
                  <a:srgbClr val="008000"/>
                </a:solidFill>
              </a:rPr>
              <a:t>"</a:t>
            </a:r>
            <a:r>
              <a:rPr lang="en-NZ" sz="2400" dirty="0" err="1">
                <a:solidFill>
                  <a:srgbClr val="008000"/>
                </a:solidFill>
              </a:rPr>
              <a:t>center</a:t>
            </a:r>
            <a:r>
              <a:rPr lang="en-NZ" sz="2400" dirty="0">
                <a:solidFill>
                  <a:srgbClr val="008000"/>
                </a:solidFill>
              </a:rPr>
              <a:t>" </a:t>
            </a:r>
            <a:r>
              <a:rPr lang="en-NZ" sz="2400" dirty="0" err="1"/>
              <a:t>centers</a:t>
            </a:r>
            <a:r>
              <a:rPr lang="en-NZ" sz="2400" dirty="0"/>
              <a:t> the image in the view, but perform no scaling.</a:t>
            </a:r>
          </a:p>
          <a:p>
            <a:pPr marL="0" indent="0" algn="just">
              <a:buNone/>
            </a:pPr>
            <a:endParaRPr lang="en-NZ" sz="2400" dirty="0"/>
          </a:p>
          <a:p>
            <a:pPr marL="0" indent="0" algn="just">
              <a:buNone/>
            </a:pPr>
            <a:endParaRPr lang="en-NZ" sz="2400" dirty="0"/>
          </a:p>
          <a:p>
            <a:pPr marL="0" indent="0" algn="just">
              <a:buNone/>
            </a:pPr>
            <a:r>
              <a:rPr lang="en-NZ" sz="2400" dirty="0" err="1">
                <a:solidFill>
                  <a:srgbClr val="660E7A"/>
                </a:solidFill>
              </a:rPr>
              <a:t>android</a:t>
            </a:r>
            <a:r>
              <a:rPr lang="en-NZ" sz="2400" dirty="0" err="1">
                <a:solidFill>
                  <a:srgbClr val="0000FF"/>
                </a:solidFill>
              </a:rPr>
              <a:t>:scaleType</a:t>
            </a:r>
            <a:r>
              <a:rPr lang="en-NZ" sz="2400" dirty="0">
                <a:solidFill>
                  <a:srgbClr val="0000FF"/>
                </a:solidFill>
              </a:rPr>
              <a:t>=</a:t>
            </a:r>
            <a:r>
              <a:rPr lang="en-NZ" sz="2400" dirty="0">
                <a:solidFill>
                  <a:srgbClr val="008000"/>
                </a:solidFill>
              </a:rPr>
              <a:t>"</a:t>
            </a:r>
            <a:r>
              <a:rPr lang="en-NZ" sz="2400" dirty="0" err="1">
                <a:solidFill>
                  <a:srgbClr val="008000"/>
                </a:solidFill>
              </a:rPr>
              <a:t>centerCrop</a:t>
            </a:r>
            <a:r>
              <a:rPr lang="en-NZ" sz="2400" dirty="0">
                <a:solidFill>
                  <a:srgbClr val="008000"/>
                </a:solidFill>
              </a:rPr>
              <a:t>“ </a:t>
            </a:r>
            <a:r>
              <a:rPr lang="en-NZ" sz="2400" dirty="0"/>
              <a:t>scales down the image to fit the height and width of the view, and maintaining the aspect ratio of the original image. After scaling down, the image is cantered and cropped so that it fits the view.</a:t>
            </a:r>
          </a:p>
          <a:p>
            <a:pPr marL="0" indent="0" algn="just">
              <a:buNone/>
            </a:pPr>
            <a:r>
              <a:rPr lang="en-NZ" sz="2400" dirty="0" err="1"/>
              <a:t>Nost</a:t>
            </a:r>
            <a:r>
              <a:rPr lang="en-NZ" sz="2400" dirty="0"/>
              <a:t> of the time we use </a:t>
            </a:r>
            <a:r>
              <a:rPr lang="en-NZ" sz="2400" i="1" dirty="0" err="1"/>
              <a:t>centerCrop</a:t>
            </a:r>
            <a:r>
              <a:rPr lang="en-NZ" sz="2400" dirty="0"/>
              <a:t> as it provides an edge-to-edge view of an image.</a:t>
            </a:r>
            <a:endParaRPr lang="en-US" sz="2400" dirty="0"/>
          </a:p>
        </p:txBody>
      </p:sp>
      <p:pic>
        <p:nvPicPr>
          <p:cNvPr id="3" name="Picture 2"/>
          <p:cNvPicPr>
            <a:picLocks noChangeAspect="1"/>
          </p:cNvPicPr>
          <p:nvPr/>
        </p:nvPicPr>
        <p:blipFill rotWithShape="1">
          <a:blip r:embed="rId4"/>
          <a:srcRect l="81172" t="10834" r="9062" b="22777"/>
          <a:stretch/>
        </p:blipFill>
        <p:spPr>
          <a:xfrm>
            <a:off x="8362950" y="1779383"/>
            <a:ext cx="1190626" cy="2276476"/>
          </a:xfrm>
          <a:prstGeom prst="rect">
            <a:avLst/>
          </a:prstGeom>
        </p:spPr>
      </p:pic>
      <p:pic>
        <p:nvPicPr>
          <p:cNvPr id="4" name="Picture 3"/>
          <p:cNvPicPr>
            <a:picLocks noChangeAspect="1"/>
          </p:cNvPicPr>
          <p:nvPr/>
        </p:nvPicPr>
        <p:blipFill rotWithShape="1">
          <a:blip r:embed="rId5"/>
          <a:srcRect l="81250" t="10834" r="9140" b="25000"/>
          <a:stretch/>
        </p:blipFill>
        <p:spPr>
          <a:xfrm>
            <a:off x="8382001" y="4143375"/>
            <a:ext cx="1171575" cy="2200276"/>
          </a:xfrm>
          <a:prstGeom prst="rect">
            <a:avLst/>
          </a:prstGeom>
        </p:spPr>
      </p:pic>
    </p:spTree>
    <p:extLst>
      <p:ext uri="{BB962C8B-B14F-4D97-AF65-F5344CB8AC3E}">
        <p14:creationId xmlns:p14="http://schemas.microsoft.com/office/powerpoint/2010/main" val="820356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US" sz="3200" dirty="0"/>
              <a:t>Views</a:t>
            </a:r>
            <a:br>
              <a:rPr lang="en-US" sz="3200" dirty="0"/>
            </a:br>
            <a:r>
              <a:rPr lang="en-US" sz="3200" dirty="0" err="1">
                <a:solidFill>
                  <a:schemeClr val="accent1"/>
                </a:solidFill>
              </a:rPr>
              <a:t>ImageView</a:t>
            </a:r>
            <a:br>
              <a:rPr lang="en-US" sz="3200" dirty="0">
                <a:solidFill>
                  <a:schemeClr val="accent1"/>
                </a:solidFill>
              </a:rPr>
            </a:br>
            <a:r>
              <a:rPr lang="en-US" sz="3200" dirty="0">
                <a:solidFill>
                  <a:srgbClr val="FFC000"/>
                </a:solidFill>
              </a:rPr>
              <a:t>Attributes</a:t>
            </a:r>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28</a:t>
            </a:fld>
            <a:endParaRPr lang="en-US"/>
          </a:p>
        </p:txBody>
      </p:sp>
      <p:pic>
        <p:nvPicPr>
          <p:cNvPr id="8" name="Picture 7"/>
          <p:cNvPicPr>
            <a:picLocks noChangeAspect="1"/>
          </p:cNvPicPr>
          <p:nvPr/>
        </p:nvPicPr>
        <p:blipFill rotWithShape="1">
          <a:blip r:embed="rId4"/>
          <a:srcRect l="58359" t="10556" r="9141" b="56389"/>
          <a:stretch/>
        </p:blipFill>
        <p:spPr>
          <a:xfrm>
            <a:off x="2000249" y="2093436"/>
            <a:ext cx="7092365" cy="2028825"/>
          </a:xfrm>
          <a:prstGeom prst="rect">
            <a:avLst/>
          </a:prstGeom>
        </p:spPr>
      </p:pic>
      <p:pic>
        <p:nvPicPr>
          <p:cNvPr id="10" name="Picture 9"/>
          <p:cNvPicPr>
            <a:picLocks noChangeAspect="1"/>
          </p:cNvPicPr>
          <p:nvPr/>
        </p:nvPicPr>
        <p:blipFill rotWithShape="1">
          <a:blip r:embed="rId5"/>
          <a:srcRect l="58281" t="8889" r="8515" b="56389"/>
          <a:stretch/>
        </p:blipFill>
        <p:spPr>
          <a:xfrm>
            <a:off x="2000249" y="4257675"/>
            <a:ext cx="7254240" cy="2133600"/>
          </a:xfrm>
          <a:prstGeom prst="rect">
            <a:avLst/>
          </a:prstGeom>
        </p:spPr>
      </p:pic>
    </p:spTree>
    <p:extLst>
      <p:ext uri="{BB962C8B-B14F-4D97-AF65-F5344CB8AC3E}">
        <p14:creationId xmlns:p14="http://schemas.microsoft.com/office/powerpoint/2010/main" val="4183816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US" sz="3200" dirty="0">
                <a:hlinkClick r:id="rId5"/>
              </a:rPr>
              <a:t>Views</a:t>
            </a:r>
            <a:endParaRPr lang="en-US" sz="3200" dirty="0"/>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3</a:t>
            </a:fld>
            <a:endParaRPr lang="en-US"/>
          </a:p>
        </p:txBody>
      </p:sp>
      <p:sp>
        <p:nvSpPr>
          <p:cNvPr id="2" name="TextBox 1"/>
          <p:cNvSpPr txBox="1"/>
          <p:nvPr/>
        </p:nvSpPr>
        <p:spPr>
          <a:xfrm>
            <a:off x="443883" y="2184519"/>
            <a:ext cx="2139519" cy="1200329"/>
          </a:xfrm>
          <a:prstGeom prst="rect">
            <a:avLst/>
          </a:prstGeom>
          <a:noFill/>
        </p:spPr>
        <p:txBody>
          <a:bodyPr wrap="square" rtlCol="0">
            <a:spAutoFit/>
          </a:bodyPr>
          <a:lstStyle/>
          <a:p>
            <a:pPr algn="just"/>
            <a:r>
              <a:rPr lang="en-NZ" dirty="0"/>
              <a:t>A </a:t>
            </a:r>
            <a:r>
              <a:rPr lang="en-NZ" dirty="0">
                <a:solidFill>
                  <a:schemeClr val="accent1"/>
                </a:solidFill>
              </a:rPr>
              <a:t>View</a:t>
            </a:r>
            <a:r>
              <a:rPr lang="en-NZ" dirty="0"/>
              <a:t> is a rectangular area on the screen.</a:t>
            </a:r>
          </a:p>
          <a:p>
            <a:pPr algn="just"/>
            <a:endParaRPr lang="en-NZ" dirty="0"/>
          </a:p>
        </p:txBody>
      </p:sp>
      <p:pic>
        <p:nvPicPr>
          <p:cNvPr id="4" name="Online Media 3">
            <a:hlinkClick r:id="" action="ppaction://media"/>
            <a:extLst>
              <a:ext uri="{FF2B5EF4-FFF2-40B4-BE49-F238E27FC236}">
                <a16:creationId xmlns:a16="http://schemas.microsoft.com/office/drawing/2014/main" id="{EAE9DD44-12AA-4935-94F3-0DDEE57FC7BB}"/>
              </a:ext>
            </a:extLst>
          </p:cNvPr>
          <p:cNvPicPr>
            <a:picLocks noRot="1" noChangeAspect="1"/>
          </p:cNvPicPr>
          <p:nvPr>
            <a:videoFile r:link="rId1"/>
          </p:nvPr>
        </p:nvPicPr>
        <p:blipFill>
          <a:blip r:embed="rId6"/>
          <a:stretch>
            <a:fillRect/>
          </a:stretch>
        </p:blipFill>
        <p:spPr>
          <a:xfrm>
            <a:off x="2583402" y="1505243"/>
            <a:ext cx="7137009" cy="5352757"/>
          </a:xfrm>
          <a:prstGeom prst="rect">
            <a:avLst/>
          </a:prstGeom>
        </p:spPr>
      </p:pic>
    </p:spTree>
    <p:extLst>
      <p:ext uri="{BB962C8B-B14F-4D97-AF65-F5344CB8AC3E}">
        <p14:creationId xmlns:p14="http://schemas.microsoft.com/office/powerpoint/2010/main" val="244182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US" sz="3200" dirty="0"/>
              <a:t>Views</a:t>
            </a:r>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4</a:t>
            </a:fld>
            <a:endParaRPr lang="en-US"/>
          </a:p>
        </p:txBody>
      </p:sp>
      <p:pic>
        <p:nvPicPr>
          <p:cNvPr id="2" name="Picture 1"/>
          <p:cNvPicPr>
            <a:picLocks noChangeAspect="1"/>
          </p:cNvPicPr>
          <p:nvPr/>
        </p:nvPicPr>
        <p:blipFill rotWithShape="1">
          <a:blip r:embed="rId4"/>
          <a:srcRect l="60364" t="23011" r="8107" b="13818"/>
          <a:stretch/>
        </p:blipFill>
        <p:spPr>
          <a:xfrm>
            <a:off x="1606857" y="1589102"/>
            <a:ext cx="7910004" cy="4457371"/>
          </a:xfrm>
          <a:prstGeom prst="rect">
            <a:avLst/>
          </a:prstGeom>
        </p:spPr>
      </p:pic>
    </p:spTree>
    <p:extLst>
      <p:ext uri="{BB962C8B-B14F-4D97-AF65-F5344CB8AC3E}">
        <p14:creationId xmlns:p14="http://schemas.microsoft.com/office/powerpoint/2010/main" val="2714804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US" sz="3200" dirty="0"/>
              <a:t>Views</a:t>
            </a:r>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5</a:t>
            </a:fld>
            <a:endParaRPr lang="en-US"/>
          </a:p>
        </p:txBody>
      </p:sp>
      <p:pic>
        <p:nvPicPr>
          <p:cNvPr id="3" name="Picture 2"/>
          <p:cNvPicPr>
            <a:picLocks noChangeAspect="1"/>
          </p:cNvPicPr>
          <p:nvPr/>
        </p:nvPicPr>
        <p:blipFill rotWithShape="1">
          <a:blip r:embed="rId4"/>
          <a:srcRect l="57816" t="22492" r="4976" b="10971"/>
          <a:stretch/>
        </p:blipFill>
        <p:spPr>
          <a:xfrm>
            <a:off x="1029811" y="1606858"/>
            <a:ext cx="8877669" cy="4464894"/>
          </a:xfrm>
          <a:prstGeom prst="rect">
            <a:avLst/>
          </a:prstGeom>
        </p:spPr>
      </p:pic>
    </p:spTree>
    <p:extLst>
      <p:ext uri="{BB962C8B-B14F-4D97-AF65-F5344CB8AC3E}">
        <p14:creationId xmlns:p14="http://schemas.microsoft.com/office/powerpoint/2010/main" val="446241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z="3200" dirty="0"/>
              <a:t>Views</a:t>
            </a:r>
            <a:br>
              <a:rPr lang="en-US" sz="3200" dirty="0"/>
            </a:br>
            <a:r>
              <a:rPr lang="en-US" sz="3200" dirty="0" err="1">
                <a:solidFill>
                  <a:schemeClr val="accent1"/>
                </a:solidFill>
              </a:rPr>
              <a:t>TextView</a:t>
            </a:r>
            <a:endParaRPr lang="en-US" sz="3200" dirty="0">
              <a:solidFill>
                <a:schemeClr val="accent1"/>
              </a:solidFill>
            </a:endParaRPr>
          </a:p>
        </p:txBody>
      </p:sp>
      <p:sp>
        <p:nvSpPr>
          <p:cNvPr id="22531" name="Rectangle 3"/>
          <p:cNvSpPr>
            <a:spLocks noGrp="1" noChangeArrowheads="1"/>
          </p:cNvSpPr>
          <p:nvPr>
            <p:ph idx="1"/>
          </p:nvPr>
        </p:nvSpPr>
        <p:spPr>
          <a:xfrm>
            <a:off x="1271451" y="1985554"/>
            <a:ext cx="9631680" cy="4140610"/>
          </a:xfrm>
        </p:spPr>
        <p:txBody>
          <a:bodyPr>
            <a:noAutofit/>
          </a:bodyPr>
          <a:lstStyle/>
          <a:p>
            <a:pPr algn="just">
              <a:buFont typeface="Wingdings" panose="05000000000000000000" pitchFamily="2" charset="2"/>
              <a:buChar char="§"/>
            </a:pPr>
            <a:r>
              <a:rPr lang="en-NZ" sz="2400" dirty="0">
                <a:latin typeface="+mn-lt"/>
              </a:rPr>
              <a:t>A </a:t>
            </a:r>
            <a:r>
              <a:rPr lang="en-NZ" sz="2400" i="1" dirty="0" err="1">
                <a:solidFill>
                  <a:schemeClr val="accent1"/>
                </a:solidFill>
                <a:latin typeface="+mn-lt"/>
              </a:rPr>
              <a:t>TextView</a:t>
            </a:r>
            <a:r>
              <a:rPr lang="en-NZ" sz="2400" dirty="0">
                <a:latin typeface="+mn-lt"/>
              </a:rPr>
              <a:t> is generally used to display one or more lines of text.</a:t>
            </a:r>
          </a:p>
          <a:p>
            <a:pPr algn="just">
              <a:buFont typeface="Wingdings" panose="05000000000000000000" pitchFamily="2" charset="2"/>
              <a:buChar char="§"/>
            </a:pPr>
            <a:r>
              <a:rPr lang="en-NZ" sz="2400" dirty="0">
                <a:latin typeface="+mn-lt"/>
              </a:rPr>
              <a:t>A </a:t>
            </a:r>
            <a:r>
              <a:rPr lang="en-NZ" sz="2400" i="1" dirty="0" err="1">
                <a:latin typeface="+mn-lt"/>
              </a:rPr>
              <a:t>TextView</a:t>
            </a:r>
            <a:r>
              <a:rPr lang="en-NZ" sz="2400" dirty="0">
                <a:latin typeface="+mn-lt"/>
              </a:rPr>
              <a:t> on the screen is drawn by a Java object inside the Android device. </a:t>
            </a:r>
          </a:p>
          <a:p>
            <a:pPr lvl="1" algn="just">
              <a:buFont typeface="Wingdings" panose="05000000000000000000" pitchFamily="2" charset="2"/>
              <a:buChar char="§"/>
            </a:pPr>
            <a:r>
              <a:rPr lang="en-NZ" sz="2400" dirty="0">
                <a:latin typeface="+mn-lt"/>
              </a:rPr>
              <a:t>In fact, the Java object is the real </a:t>
            </a:r>
            <a:r>
              <a:rPr lang="en-NZ" sz="2400" dirty="0" err="1">
                <a:latin typeface="+mn-lt"/>
              </a:rPr>
              <a:t>TextView</a:t>
            </a:r>
            <a:r>
              <a:rPr lang="en-NZ" sz="2400" dirty="0">
                <a:latin typeface="+mn-lt"/>
              </a:rPr>
              <a:t>. But when talking about what the user sees, it’s convenient to refer to the rectangular area on the screen as the “</a:t>
            </a:r>
            <a:r>
              <a:rPr lang="en-NZ" sz="2400" dirty="0" err="1">
                <a:latin typeface="+mn-lt"/>
              </a:rPr>
              <a:t>TextView</a:t>
            </a:r>
            <a:r>
              <a:rPr lang="en-NZ" sz="2400" dirty="0">
                <a:latin typeface="+mn-lt"/>
              </a:rPr>
              <a:t>”.</a:t>
            </a:r>
            <a:endParaRPr lang="en-US" sz="2400" dirty="0">
              <a:solidFill>
                <a:schemeClr val="tx1"/>
              </a:solidFill>
              <a:latin typeface="+mn-lt"/>
            </a:endParaRPr>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6</a:t>
            </a:fld>
            <a:endParaRPr lang="en-US"/>
          </a:p>
        </p:txBody>
      </p:sp>
    </p:spTree>
    <p:extLst>
      <p:ext uri="{BB962C8B-B14F-4D97-AF65-F5344CB8AC3E}">
        <p14:creationId xmlns:p14="http://schemas.microsoft.com/office/powerpoint/2010/main" val="1022902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US" sz="3200" dirty="0"/>
              <a:t>Views</a:t>
            </a:r>
            <a:br>
              <a:rPr lang="en-US" sz="3200" dirty="0"/>
            </a:br>
            <a:r>
              <a:rPr lang="en-US" sz="3200" dirty="0" err="1">
                <a:solidFill>
                  <a:schemeClr val="accent1"/>
                </a:solidFill>
              </a:rPr>
              <a:t>TextView</a:t>
            </a:r>
            <a:endParaRPr lang="en-US" sz="3200" dirty="0">
              <a:solidFill>
                <a:schemeClr val="accent1"/>
              </a:solidFill>
            </a:endParaRPr>
          </a:p>
        </p:txBody>
      </p:sp>
      <p:sp>
        <p:nvSpPr>
          <p:cNvPr id="22531" name="Rectangle 3"/>
          <p:cNvSpPr>
            <a:spLocks noGrp="1" noChangeArrowheads="1"/>
          </p:cNvSpPr>
          <p:nvPr>
            <p:ph idx="1"/>
          </p:nvPr>
        </p:nvSpPr>
        <p:spPr>
          <a:xfrm>
            <a:off x="1271451" y="1985554"/>
            <a:ext cx="9631680" cy="4140610"/>
          </a:xfrm>
        </p:spPr>
        <p:txBody>
          <a:bodyPr>
            <a:noAutofit/>
          </a:bodyPr>
          <a:lstStyle/>
          <a:p>
            <a:pPr algn="just">
              <a:buFont typeface="Wingdings" panose="05000000000000000000" pitchFamily="2" charset="2"/>
              <a:buChar char="§"/>
            </a:pPr>
            <a:r>
              <a:rPr lang="en-NZ" sz="2400" dirty="0">
                <a:latin typeface="+mn-lt"/>
              </a:rPr>
              <a:t>The basic syntax is: </a:t>
            </a:r>
          </a:p>
          <a:p>
            <a:pPr algn="just">
              <a:buFont typeface="Wingdings" panose="05000000000000000000" pitchFamily="2" charset="2"/>
              <a:buChar char="§"/>
            </a:pPr>
            <a:endParaRPr lang="en-NZ" sz="2400" dirty="0">
              <a:latin typeface="+mn-lt"/>
            </a:endParaRPr>
          </a:p>
          <a:p>
            <a:pPr algn="just">
              <a:buFont typeface="Wingdings" panose="05000000000000000000" pitchFamily="2" charset="2"/>
              <a:buChar char="§"/>
            </a:pPr>
            <a:endParaRPr lang="en-NZ" sz="2400" dirty="0">
              <a:latin typeface="+mn-lt"/>
            </a:endParaRPr>
          </a:p>
          <a:p>
            <a:pPr algn="just">
              <a:buFont typeface="Wingdings" panose="05000000000000000000" pitchFamily="2" charset="2"/>
              <a:buChar char="§"/>
            </a:pPr>
            <a:endParaRPr lang="en-NZ" sz="2400" dirty="0">
              <a:latin typeface="+mn-lt"/>
            </a:endParaRPr>
          </a:p>
          <a:p>
            <a:pPr algn="just">
              <a:buFont typeface="Wingdings" panose="05000000000000000000" pitchFamily="2" charset="2"/>
              <a:buChar char="§"/>
            </a:pPr>
            <a:endParaRPr lang="en-NZ" sz="2400" dirty="0">
              <a:latin typeface="+mn-lt"/>
            </a:endParaRPr>
          </a:p>
          <a:p>
            <a:pPr algn="just">
              <a:buFont typeface="Wingdings" panose="05000000000000000000" pitchFamily="2" charset="2"/>
              <a:buChar char="§"/>
            </a:pPr>
            <a:endParaRPr lang="en-NZ" sz="2400" dirty="0">
              <a:latin typeface="+mn-lt"/>
            </a:endParaRPr>
          </a:p>
          <a:p>
            <a:pPr algn="just">
              <a:buFont typeface="Wingdings" panose="05000000000000000000" pitchFamily="2" charset="2"/>
              <a:buChar char="§"/>
            </a:pPr>
            <a:endParaRPr lang="en-NZ" sz="2400" dirty="0">
              <a:latin typeface="+mn-lt"/>
            </a:endParaRPr>
          </a:p>
          <a:p>
            <a:pPr algn="just">
              <a:buFont typeface="Wingdings" panose="05000000000000000000" pitchFamily="2" charset="2"/>
              <a:buChar char="§"/>
            </a:pPr>
            <a:endParaRPr lang="en-NZ" sz="2400" dirty="0">
              <a:latin typeface="+mn-lt"/>
            </a:endParaRPr>
          </a:p>
          <a:p>
            <a:pPr algn="just">
              <a:buFont typeface="Wingdings" panose="05000000000000000000" pitchFamily="2" charset="2"/>
              <a:buChar char="§"/>
            </a:pPr>
            <a:endParaRPr lang="en-NZ" sz="2400" dirty="0">
              <a:latin typeface="+mn-lt"/>
            </a:endParaRPr>
          </a:p>
          <a:p>
            <a:pPr algn="just">
              <a:buFont typeface="Wingdings" panose="05000000000000000000" pitchFamily="2" charset="2"/>
              <a:buChar char="§"/>
            </a:pPr>
            <a:r>
              <a:rPr lang="en-NZ" sz="2400" dirty="0">
                <a:latin typeface="+mn-lt"/>
              </a:rPr>
              <a:t>Note that Android is </a:t>
            </a:r>
            <a:r>
              <a:rPr lang="en-NZ" sz="2400" b="1" dirty="0">
                <a:solidFill>
                  <a:schemeClr val="accent3"/>
                </a:solidFill>
                <a:latin typeface="+mn-lt"/>
              </a:rPr>
              <a:t>case sensitive</a:t>
            </a:r>
            <a:r>
              <a:rPr lang="en-NZ" sz="2400" dirty="0">
                <a:latin typeface="+mn-lt"/>
              </a:rPr>
              <a:t>.</a:t>
            </a:r>
          </a:p>
          <a:p>
            <a:pPr algn="just">
              <a:buFont typeface="Wingdings" panose="05000000000000000000" pitchFamily="2" charset="2"/>
              <a:buChar char="§"/>
            </a:pPr>
            <a:endParaRPr lang="en-NZ" sz="2400" dirty="0">
              <a:latin typeface="+mn-lt"/>
            </a:endParaRPr>
          </a:p>
          <a:p>
            <a:pPr marL="0" indent="0" algn="just">
              <a:buNone/>
            </a:pPr>
            <a:endParaRPr lang="en-US" sz="2400" dirty="0">
              <a:solidFill>
                <a:schemeClr val="tx1"/>
              </a:solidFill>
              <a:latin typeface="+mn-lt"/>
            </a:endParaRPr>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7</a:t>
            </a:fld>
            <a:endParaRPr lang="en-US"/>
          </a:p>
        </p:txBody>
      </p:sp>
      <p:pic>
        <p:nvPicPr>
          <p:cNvPr id="3" name="Picture 2"/>
          <p:cNvPicPr>
            <a:picLocks noChangeAspect="1"/>
          </p:cNvPicPr>
          <p:nvPr/>
        </p:nvPicPr>
        <p:blipFill rotWithShape="1">
          <a:blip r:embed="rId4"/>
          <a:srcRect l="59418" t="20162" r="27839" b="70000"/>
          <a:stretch/>
        </p:blipFill>
        <p:spPr>
          <a:xfrm>
            <a:off x="1589057" y="3116061"/>
            <a:ext cx="7808837" cy="1695635"/>
          </a:xfrm>
          <a:prstGeom prst="rect">
            <a:avLst/>
          </a:prstGeom>
        </p:spPr>
      </p:pic>
      <p:sp>
        <p:nvSpPr>
          <p:cNvPr id="4" name="Speech Bubble: Rectangle 3"/>
          <p:cNvSpPr/>
          <p:nvPr/>
        </p:nvSpPr>
        <p:spPr>
          <a:xfrm>
            <a:off x="399495" y="2956264"/>
            <a:ext cx="1313895" cy="941033"/>
          </a:xfrm>
          <a:prstGeom prst="wedgeRectCallout">
            <a:avLst>
              <a:gd name="adj1" fmla="val 68356"/>
              <a:gd name="adj2" fmla="val 7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400" dirty="0"/>
              <a:t>Opening tag</a:t>
            </a:r>
          </a:p>
        </p:txBody>
      </p:sp>
      <p:sp>
        <p:nvSpPr>
          <p:cNvPr id="9" name="Speech Bubble: Rectangle 8"/>
          <p:cNvSpPr/>
          <p:nvPr/>
        </p:nvSpPr>
        <p:spPr>
          <a:xfrm>
            <a:off x="9108847" y="3766065"/>
            <a:ext cx="1313895" cy="941033"/>
          </a:xfrm>
          <a:prstGeom prst="wedgeRectCallout">
            <a:avLst>
              <a:gd name="adj1" fmla="val -94482"/>
              <a:gd name="adj2" fmla="val 40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400" dirty="0"/>
              <a:t>Closing tag</a:t>
            </a:r>
          </a:p>
        </p:txBody>
      </p:sp>
      <p:sp>
        <p:nvSpPr>
          <p:cNvPr id="10" name="Speech Bubble: Rectangle 9"/>
          <p:cNvSpPr/>
          <p:nvPr/>
        </p:nvSpPr>
        <p:spPr>
          <a:xfrm>
            <a:off x="1816455" y="4663356"/>
            <a:ext cx="1313895" cy="941033"/>
          </a:xfrm>
          <a:prstGeom prst="wedgeRectCallout">
            <a:avLst>
              <a:gd name="adj1" fmla="val -10698"/>
              <a:gd name="adj2" fmla="val -1205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400" dirty="0" err="1"/>
              <a:t>TextView</a:t>
            </a:r>
            <a:r>
              <a:rPr lang="en-NZ" sz="1400" dirty="0"/>
              <a:t> attributes</a:t>
            </a:r>
          </a:p>
        </p:txBody>
      </p:sp>
      <p:sp>
        <p:nvSpPr>
          <p:cNvPr id="7" name="Left Brace 6"/>
          <p:cNvSpPr/>
          <p:nvPr/>
        </p:nvSpPr>
        <p:spPr>
          <a:xfrm>
            <a:off x="2361460" y="3639845"/>
            <a:ext cx="223886" cy="72260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a:p>
        </p:txBody>
      </p:sp>
      <p:sp>
        <p:nvSpPr>
          <p:cNvPr id="8" name="Right Brace 7"/>
          <p:cNvSpPr/>
          <p:nvPr/>
        </p:nvSpPr>
        <p:spPr>
          <a:xfrm>
            <a:off x="7945515" y="3568823"/>
            <a:ext cx="340726" cy="89664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a:p>
        </p:txBody>
      </p:sp>
      <p:sp>
        <p:nvSpPr>
          <p:cNvPr id="13" name="Speech Bubble: Rectangle 12"/>
          <p:cNvSpPr/>
          <p:nvPr/>
        </p:nvSpPr>
        <p:spPr>
          <a:xfrm>
            <a:off x="7629293" y="5241884"/>
            <a:ext cx="1313895" cy="941033"/>
          </a:xfrm>
          <a:prstGeom prst="wedgeRectCallout">
            <a:avLst>
              <a:gd name="adj1" fmla="val -5293"/>
              <a:gd name="adj2" fmla="val -1771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400" dirty="0"/>
              <a:t>Value for each attribute</a:t>
            </a:r>
          </a:p>
        </p:txBody>
      </p:sp>
    </p:spTree>
    <p:extLst>
      <p:ext uri="{BB962C8B-B14F-4D97-AF65-F5344CB8AC3E}">
        <p14:creationId xmlns:p14="http://schemas.microsoft.com/office/powerpoint/2010/main" val="1253676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US" sz="3200" dirty="0"/>
              <a:t>Views</a:t>
            </a:r>
            <a:br>
              <a:rPr lang="en-US" sz="3200" dirty="0"/>
            </a:br>
            <a:r>
              <a:rPr lang="en-US" sz="3200" dirty="0" err="1">
                <a:solidFill>
                  <a:schemeClr val="accent1"/>
                </a:solidFill>
              </a:rPr>
              <a:t>TextView</a:t>
            </a:r>
            <a:br>
              <a:rPr lang="en-US" sz="3200" dirty="0">
                <a:solidFill>
                  <a:schemeClr val="accent1"/>
                </a:solidFill>
              </a:rPr>
            </a:br>
            <a:r>
              <a:rPr lang="en-US" sz="3200" dirty="0">
                <a:solidFill>
                  <a:schemeClr val="accent4"/>
                </a:solidFill>
              </a:rPr>
              <a:t>Attributes</a:t>
            </a:r>
          </a:p>
        </p:txBody>
      </p:sp>
      <p:sp>
        <p:nvSpPr>
          <p:cNvPr id="22531" name="Rectangle 3"/>
          <p:cNvSpPr>
            <a:spLocks noGrp="1" noChangeArrowheads="1"/>
          </p:cNvSpPr>
          <p:nvPr>
            <p:ph idx="1"/>
          </p:nvPr>
        </p:nvSpPr>
        <p:spPr>
          <a:xfrm>
            <a:off x="1271451" y="1985554"/>
            <a:ext cx="9631680" cy="4140610"/>
          </a:xfrm>
        </p:spPr>
        <p:txBody>
          <a:bodyPr>
            <a:noAutofit/>
          </a:bodyPr>
          <a:lstStyle/>
          <a:p>
            <a:pPr algn="just">
              <a:buFont typeface="Wingdings" panose="05000000000000000000" pitchFamily="2" charset="2"/>
              <a:buChar char="§"/>
            </a:pPr>
            <a:r>
              <a:rPr lang="en-NZ" sz="2400" dirty="0">
                <a:latin typeface="+mn-lt"/>
              </a:rPr>
              <a:t>Each UI control (like </a:t>
            </a:r>
            <a:r>
              <a:rPr lang="en-NZ" sz="2400" dirty="0" err="1">
                <a:latin typeface="+mn-lt"/>
              </a:rPr>
              <a:t>TextView</a:t>
            </a:r>
            <a:r>
              <a:rPr lang="en-NZ" sz="2400" dirty="0">
                <a:latin typeface="+mn-lt"/>
              </a:rPr>
              <a:t>) has a set of predefined </a:t>
            </a:r>
            <a:r>
              <a:rPr lang="en-NZ" sz="2400" dirty="0">
                <a:solidFill>
                  <a:schemeClr val="accent1"/>
                </a:solidFill>
                <a:latin typeface="+mn-lt"/>
              </a:rPr>
              <a:t>attributes (or properties).</a:t>
            </a:r>
            <a:r>
              <a:rPr lang="en-NZ" sz="2400" dirty="0">
                <a:latin typeface="+mn-lt"/>
              </a:rPr>
              <a:t> </a:t>
            </a:r>
          </a:p>
          <a:p>
            <a:pPr lvl="1" algn="just">
              <a:buFont typeface="Wingdings" panose="05000000000000000000" pitchFamily="2" charset="2"/>
              <a:buChar char="§"/>
            </a:pPr>
            <a:r>
              <a:rPr lang="en-NZ" sz="2400" dirty="0">
                <a:solidFill>
                  <a:srgbClr val="FFC000"/>
                </a:solidFill>
                <a:latin typeface="+mn-lt"/>
              </a:rPr>
              <a:t>Attributes are characteristics that determine the behaviour or the appearance of the view on the Android device.</a:t>
            </a:r>
          </a:p>
          <a:p>
            <a:pPr lvl="1" algn="just">
              <a:buFont typeface="Wingdings" panose="05000000000000000000" pitchFamily="2" charset="2"/>
              <a:buChar char="§"/>
            </a:pPr>
            <a:r>
              <a:rPr lang="en-NZ" sz="2400" dirty="0">
                <a:latin typeface="+mn-lt"/>
              </a:rPr>
              <a:t>For example, they can be used to specify how it should be shown, its size and location, what it should show, etc. </a:t>
            </a:r>
          </a:p>
          <a:p>
            <a:pPr algn="just">
              <a:buFont typeface="Wingdings" panose="05000000000000000000" pitchFamily="2" charset="2"/>
              <a:buChar char="§"/>
            </a:pPr>
            <a:r>
              <a:rPr lang="en-NZ" sz="2400" dirty="0">
                <a:latin typeface="+mn-lt"/>
              </a:rPr>
              <a:t>The </a:t>
            </a:r>
            <a:r>
              <a:rPr lang="en-NZ" sz="2400" dirty="0">
                <a:solidFill>
                  <a:schemeClr val="accent1"/>
                </a:solidFill>
                <a:latin typeface="+mn-lt"/>
              </a:rPr>
              <a:t>value</a:t>
            </a:r>
            <a:r>
              <a:rPr lang="en-NZ" sz="2400" dirty="0">
                <a:latin typeface="+mn-lt"/>
              </a:rPr>
              <a:t> of these attributes define these characteristics.</a:t>
            </a:r>
          </a:p>
          <a:p>
            <a:pPr>
              <a:buFont typeface="Wingdings" panose="05000000000000000000" pitchFamily="2" charset="2"/>
              <a:buChar char="§"/>
            </a:pPr>
            <a:r>
              <a:rPr lang="en-NZ" sz="2400" dirty="0">
                <a:latin typeface="+mn-lt"/>
              </a:rPr>
              <a:t>Google provided complete documentation for each attribute of each type of view/control in </a:t>
            </a:r>
            <a:r>
              <a:rPr lang="en-NZ" sz="2400" dirty="0">
                <a:latin typeface="+mn-lt"/>
                <a:hlinkClick r:id="rId4"/>
              </a:rPr>
              <a:t>https://developer.android.com/index.html</a:t>
            </a:r>
            <a:r>
              <a:rPr lang="en-NZ" sz="2400" dirty="0">
                <a:latin typeface="+mn-lt"/>
              </a:rPr>
              <a:t>.</a:t>
            </a:r>
          </a:p>
          <a:p>
            <a:pPr marL="0" indent="0" algn="just">
              <a:buNone/>
            </a:pPr>
            <a:endParaRPr lang="en-NZ" sz="2400" dirty="0">
              <a:latin typeface="+mn-lt"/>
            </a:endParaRPr>
          </a:p>
          <a:p>
            <a:pPr marL="0" indent="0" algn="just">
              <a:buNone/>
            </a:pPr>
            <a:endParaRPr lang="en-US" sz="2400" dirty="0">
              <a:solidFill>
                <a:schemeClr val="tx1"/>
              </a:solidFill>
              <a:latin typeface="+mn-lt"/>
            </a:endParaRPr>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8</a:t>
            </a:fld>
            <a:endParaRPr lang="en-US"/>
          </a:p>
        </p:txBody>
      </p:sp>
    </p:spTree>
    <p:extLst>
      <p:ext uri="{BB962C8B-B14F-4D97-AF65-F5344CB8AC3E}">
        <p14:creationId xmlns:p14="http://schemas.microsoft.com/office/powerpoint/2010/main" val="2675267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US" sz="3200" dirty="0"/>
              <a:t>Views</a:t>
            </a:r>
            <a:br>
              <a:rPr lang="en-US" sz="3200" dirty="0"/>
            </a:br>
            <a:r>
              <a:rPr lang="en-US" sz="3200" dirty="0" err="1">
                <a:solidFill>
                  <a:schemeClr val="accent1"/>
                </a:solidFill>
              </a:rPr>
              <a:t>TextView</a:t>
            </a:r>
            <a:br>
              <a:rPr lang="en-US" sz="3200" dirty="0">
                <a:solidFill>
                  <a:schemeClr val="accent1"/>
                </a:solidFill>
              </a:rPr>
            </a:br>
            <a:r>
              <a:rPr lang="en-US" sz="3200" dirty="0">
                <a:solidFill>
                  <a:schemeClr val="accent4"/>
                </a:solidFill>
              </a:rPr>
              <a:t>Attributes</a:t>
            </a:r>
          </a:p>
        </p:txBody>
      </p:sp>
      <p:sp>
        <p:nvSpPr>
          <p:cNvPr id="22531" name="Rectangle 3"/>
          <p:cNvSpPr>
            <a:spLocks noGrp="1" noChangeArrowheads="1"/>
          </p:cNvSpPr>
          <p:nvPr>
            <p:ph idx="1"/>
          </p:nvPr>
        </p:nvSpPr>
        <p:spPr>
          <a:xfrm>
            <a:off x="1271451" y="1985554"/>
            <a:ext cx="9150933" cy="4140610"/>
          </a:xfrm>
        </p:spPr>
        <p:txBody>
          <a:bodyPr>
            <a:noAutofit/>
          </a:bodyPr>
          <a:lstStyle/>
          <a:p>
            <a:pPr algn="just">
              <a:buFont typeface="Wingdings" panose="05000000000000000000" pitchFamily="2" charset="2"/>
              <a:buChar char="§"/>
            </a:pPr>
            <a:r>
              <a:rPr lang="en-NZ" sz="2400" dirty="0">
                <a:latin typeface="+mn-lt"/>
              </a:rPr>
              <a:t>For example </a:t>
            </a:r>
            <a:r>
              <a:rPr lang="en-NZ" sz="2400" i="1" dirty="0" err="1">
                <a:latin typeface="+mn-lt"/>
              </a:rPr>
              <a:t>android:text</a:t>
            </a:r>
            <a:r>
              <a:rPr lang="en-NZ" sz="2400" i="1" dirty="0">
                <a:latin typeface="+mn-lt"/>
              </a:rPr>
              <a:t> </a:t>
            </a:r>
            <a:r>
              <a:rPr lang="en-NZ" sz="2400" dirty="0">
                <a:latin typeface="+mn-lt"/>
              </a:rPr>
              <a:t>is the attribute that displays the text to be shown by the </a:t>
            </a:r>
            <a:r>
              <a:rPr lang="en-NZ" sz="2400" i="1" dirty="0" err="1">
                <a:latin typeface="+mn-lt"/>
              </a:rPr>
              <a:t>TextView</a:t>
            </a:r>
            <a:r>
              <a:rPr lang="en-NZ" sz="2400" i="1" dirty="0">
                <a:latin typeface="+mn-lt"/>
              </a:rPr>
              <a:t>.</a:t>
            </a:r>
            <a:r>
              <a:rPr lang="en-NZ" sz="2400" dirty="0">
                <a:latin typeface="+mn-lt"/>
              </a:rPr>
              <a:t> </a:t>
            </a:r>
          </a:p>
          <a:p>
            <a:pPr algn="just">
              <a:buFont typeface="Wingdings" panose="05000000000000000000" pitchFamily="2" charset="2"/>
              <a:buChar char="§"/>
            </a:pPr>
            <a:r>
              <a:rPr lang="en-NZ" sz="2400" dirty="0">
                <a:solidFill>
                  <a:srgbClr val="FFC000"/>
                </a:solidFill>
                <a:latin typeface="+mn-lt"/>
              </a:rPr>
              <a:t>The attributes must be defined between the control tags and before the closing tag:</a:t>
            </a:r>
          </a:p>
          <a:p>
            <a:pPr algn="just">
              <a:buFont typeface="Wingdings" panose="05000000000000000000" pitchFamily="2" charset="2"/>
              <a:buChar char="§"/>
            </a:pPr>
            <a:endParaRPr lang="en-NZ" sz="2400" dirty="0">
              <a:solidFill>
                <a:srgbClr val="FFC000"/>
              </a:solidFill>
              <a:latin typeface="+mn-lt"/>
            </a:endParaRPr>
          </a:p>
          <a:p>
            <a:pPr algn="just">
              <a:buFont typeface="Wingdings" panose="05000000000000000000" pitchFamily="2" charset="2"/>
              <a:buChar char="§"/>
            </a:pPr>
            <a:endParaRPr lang="en-NZ" sz="2400" dirty="0">
              <a:solidFill>
                <a:srgbClr val="FFC000"/>
              </a:solidFill>
              <a:latin typeface="+mn-lt"/>
            </a:endParaRPr>
          </a:p>
          <a:p>
            <a:pPr algn="just">
              <a:buFont typeface="Wingdings" panose="05000000000000000000" pitchFamily="2" charset="2"/>
              <a:buChar char="§"/>
            </a:pPr>
            <a:endParaRPr lang="en-NZ" sz="2400" dirty="0">
              <a:solidFill>
                <a:srgbClr val="FFC000"/>
              </a:solidFill>
              <a:latin typeface="+mn-lt"/>
            </a:endParaRPr>
          </a:p>
          <a:p>
            <a:pPr algn="just">
              <a:buFont typeface="Wingdings" panose="05000000000000000000" pitchFamily="2" charset="2"/>
              <a:buChar char="§"/>
            </a:pPr>
            <a:r>
              <a:rPr lang="en-NZ" sz="2400" dirty="0">
                <a:latin typeface="+mn-lt"/>
              </a:rPr>
              <a:t>All attribute </a:t>
            </a:r>
            <a:r>
              <a:rPr lang="en-NZ" sz="2400" dirty="0">
                <a:solidFill>
                  <a:srgbClr val="FFC000"/>
                </a:solidFill>
                <a:latin typeface="+mn-lt"/>
              </a:rPr>
              <a:t>values must be between quotation marks </a:t>
            </a:r>
            <a:r>
              <a:rPr lang="en-NZ" sz="2400" dirty="0">
                <a:latin typeface="+mn-lt"/>
              </a:rPr>
              <a:t>“value”.</a:t>
            </a:r>
          </a:p>
          <a:p>
            <a:pPr algn="just">
              <a:buFont typeface="Wingdings" panose="05000000000000000000" pitchFamily="2" charset="2"/>
              <a:buChar char="§"/>
            </a:pPr>
            <a:r>
              <a:rPr lang="en-NZ" sz="2400" dirty="0">
                <a:latin typeface="+mn-lt"/>
              </a:rPr>
              <a:t>Some android controls have default values. In this case you only mention them if you want to change them.</a:t>
            </a:r>
          </a:p>
          <a:p>
            <a:pPr algn="just">
              <a:buFont typeface="Wingdings" panose="05000000000000000000" pitchFamily="2" charset="2"/>
              <a:buChar char="§"/>
            </a:pPr>
            <a:endParaRPr lang="en-NZ" sz="2400" dirty="0">
              <a:solidFill>
                <a:srgbClr val="FFC000"/>
              </a:solidFill>
              <a:latin typeface="+mn-lt"/>
            </a:endParaRPr>
          </a:p>
          <a:p>
            <a:pPr algn="just">
              <a:buFont typeface="Wingdings" panose="05000000000000000000" pitchFamily="2" charset="2"/>
              <a:buChar char="§"/>
            </a:pPr>
            <a:endParaRPr lang="en-NZ" sz="2400" dirty="0">
              <a:solidFill>
                <a:srgbClr val="FFC000"/>
              </a:solidFill>
              <a:latin typeface="+mn-lt"/>
            </a:endParaRPr>
          </a:p>
          <a:p>
            <a:pPr algn="just">
              <a:buFont typeface="Wingdings" panose="05000000000000000000" pitchFamily="2" charset="2"/>
              <a:buChar char="§"/>
            </a:pPr>
            <a:endParaRPr lang="en-NZ" sz="2400" dirty="0">
              <a:latin typeface="+mn-lt"/>
            </a:endParaRPr>
          </a:p>
          <a:p>
            <a:pPr marL="0" indent="0" algn="just">
              <a:buNone/>
            </a:pPr>
            <a:endParaRPr lang="en-US" sz="2400" dirty="0">
              <a:solidFill>
                <a:schemeClr val="tx1"/>
              </a:solidFill>
              <a:latin typeface="+mn-lt"/>
            </a:endParaRPr>
          </a:p>
        </p:txBody>
      </p:sp>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9</a:t>
            </a:fld>
            <a:endParaRPr lang="en-US"/>
          </a:p>
        </p:txBody>
      </p:sp>
      <p:pic>
        <p:nvPicPr>
          <p:cNvPr id="11" name="Picture 10"/>
          <p:cNvPicPr>
            <a:picLocks noChangeAspect="1"/>
          </p:cNvPicPr>
          <p:nvPr/>
        </p:nvPicPr>
        <p:blipFill rotWithShape="1">
          <a:blip r:embed="rId4"/>
          <a:srcRect l="59851" t="21020" r="33741" b="72259"/>
          <a:stretch/>
        </p:blipFill>
        <p:spPr>
          <a:xfrm>
            <a:off x="4072060" y="3688386"/>
            <a:ext cx="3821992" cy="1127464"/>
          </a:xfrm>
          <a:prstGeom prst="rect">
            <a:avLst/>
          </a:prstGeom>
        </p:spPr>
      </p:pic>
    </p:spTree>
    <p:extLst>
      <p:ext uri="{BB962C8B-B14F-4D97-AF65-F5344CB8AC3E}">
        <p14:creationId xmlns:p14="http://schemas.microsoft.com/office/powerpoint/2010/main" val="19272667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za Slides Template">
  <a:themeElements>
    <a:clrScheme name="Reza Slides Template">
      <a:dk1>
        <a:sysClr val="windowText" lastClr="000000"/>
      </a:dk1>
      <a:lt1>
        <a:srgbClr val="FFFFFF"/>
      </a:lt1>
      <a:dk2>
        <a:srgbClr val="000000"/>
      </a:dk2>
      <a:lt2>
        <a:srgbClr val="FFFFFF"/>
      </a:lt2>
      <a:accent1>
        <a:srgbClr val="92D050"/>
      </a:accent1>
      <a:accent2>
        <a:srgbClr val="00B0F0"/>
      </a:accent2>
      <a:accent3>
        <a:srgbClr val="FF0000"/>
      </a:accent3>
      <a:accent4>
        <a:srgbClr val="FFC000"/>
      </a:accent4>
      <a:accent5>
        <a:srgbClr val="FFFFFF"/>
      </a:accent5>
      <a:accent6>
        <a:srgbClr val="ACC995"/>
      </a:accent6>
      <a:hlink>
        <a:srgbClr val="00B0F0"/>
      </a:hlink>
      <a:folHlink>
        <a:srgbClr val="00B0F0"/>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Reza Slides Template" id="{CE7EC469-50E4-442F-AF92-6196BF660BC6}" vid="{3F6B6636-D645-46EE-A64F-D21FCE0808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Reza Slides Template</Template>
  <TotalTime>29703</TotalTime>
  <Words>1248</Words>
  <Application>Microsoft Office PowerPoint</Application>
  <PresentationFormat>Widescreen</PresentationFormat>
  <Paragraphs>176</Paragraphs>
  <Slides>28</Slides>
  <Notes>27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Century Gothic</vt:lpstr>
      <vt:lpstr>Wingdings</vt:lpstr>
      <vt:lpstr>Wingdings 3</vt:lpstr>
      <vt:lpstr>Reza Slides Template</vt:lpstr>
      <vt:lpstr>PowerPoint Presentation</vt:lpstr>
      <vt:lpstr>XML Visualizer</vt:lpstr>
      <vt:lpstr>Views</vt:lpstr>
      <vt:lpstr>Views</vt:lpstr>
      <vt:lpstr>Views</vt:lpstr>
      <vt:lpstr>Views TextView</vt:lpstr>
      <vt:lpstr>Views TextView</vt:lpstr>
      <vt:lpstr>Views TextView Attributes</vt:lpstr>
      <vt:lpstr>Views TextView Attributes</vt:lpstr>
      <vt:lpstr>Views TextView Attributes</vt:lpstr>
      <vt:lpstr>Views TextView Attributes</vt:lpstr>
      <vt:lpstr>Views TextView Exercise</vt:lpstr>
      <vt:lpstr>Views TextView Density-Independent Pixels (DP)</vt:lpstr>
      <vt:lpstr>Views TextView Density-Independent Pixels (DP)</vt:lpstr>
      <vt:lpstr>Views TextView Density-Independent Pixels (DP)</vt:lpstr>
      <vt:lpstr>Views TextView Density-Independent Pixels (DP)</vt:lpstr>
      <vt:lpstr>Views TextView Control Size Hard Coding </vt:lpstr>
      <vt:lpstr>Views TextView Control Size Hard Coding </vt:lpstr>
      <vt:lpstr>Views TextView Debugging</vt:lpstr>
      <vt:lpstr>Views TextView Scale Independent Pixels</vt:lpstr>
      <vt:lpstr>Material Design</vt:lpstr>
      <vt:lpstr>Material Design Typography</vt:lpstr>
      <vt:lpstr>Material Design Color</vt:lpstr>
      <vt:lpstr>Exercise 1</vt:lpstr>
      <vt:lpstr>Views ImageView</vt:lpstr>
      <vt:lpstr>Views ImageView Attributes</vt:lpstr>
      <vt:lpstr>Views ImageView Attributes</vt:lpstr>
      <vt:lpstr>Views ImageView Attributes</vt:lpstr>
    </vt:vector>
  </TitlesOfParts>
  <Company>St Andrews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8</dc:title>
  <dc:creator>Ian Sommerville</dc:creator>
  <cp:lastModifiedBy>Seyed Reza Shahamiri</cp:lastModifiedBy>
  <cp:revision>366</cp:revision>
  <cp:lastPrinted>2013-04-10T03:22:04Z</cp:lastPrinted>
  <dcterms:created xsi:type="dcterms:W3CDTF">2010-01-14T08:17:23Z</dcterms:created>
  <dcterms:modified xsi:type="dcterms:W3CDTF">2017-10-11T20:31:57Z</dcterms:modified>
</cp:coreProperties>
</file>